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49" r:id="rId2"/>
  </p:sldMasterIdLst>
  <p:notesMasterIdLst>
    <p:notesMasterId r:id="rId3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12192000" cy="6858000"/>
  <p:notesSz cx="6797675" cy="9926638"/>
  <p:defaultTextStyle>
    <a:defPPr lvl="0">
      <a:defRPr lang="en-US"/>
    </a:defPPr>
    <a:lvl1pPr marL="0" lvl="0" algn="l" defTabSz="457200" rtl="0" eaLnBrk="1" latinLnBrk="0" hangingPunct="1">
      <a:defRPr sz="1800" kern="1200">
        <a:solidFill>
          <a:schemeClr val="tx1"/>
        </a:solidFill>
        <a:latin typeface="+mn-lt"/>
        <a:ea typeface="+mn-ea"/>
        <a:cs typeface="+mn-cs"/>
      </a:defRPr>
    </a:lvl1pPr>
    <a:lvl2pPr marL="457200" lvl="1" algn="l" defTabSz="457200" rtl="0" eaLnBrk="1" latinLnBrk="0" hangingPunct="1">
      <a:defRPr sz="1800" kern="1200">
        <a:solidFill>
          <a:schemeClr val="tx1"/>
        </a:solidFill>
        <a:latin typeface="+mn-lt"/>
        <a:ea typeface="+mn-ea"/>
        <a:cs typeface="+mn-cs"/>
      </a:defRPr>
    </a:lvl2pPr>
    <a:lvl3pPr marL="914400" lvl="2" algn="l" defTabSz="457200" rtl="0" eaLnBrk="1" latinLnBrk="0" hangingPunct="1">
      <a:defRPr sz="1800" kern="1200">
        <a:solidFill>
          <a:schemeClr val="tx1"/>
        </a:solidFill>
        <a:latin typeface="+mn-lt"/>
        <a:ea typeface="+mn-ea"/>
        <a:cs typeface="+mn-cs"/>
      </a:defRPr>
    </a:lvl3pPr>
    <a:lvl4pPr marL="1371600" lvl="3" algn="l" defTabSz="457200" rtl="0" eaLnBrk="1" latinLnBrk="0" hangingPunct="1">
      <a:defRPr sz="1800" kern="1200">
        <a:solidFill>
          <a:schemeClr val="tx1"/>
        </a:solidFill>
        <a:latin typeface="+mn-lt"/>
        <a:ea typeface="+mn-ea"/>
        <a:cs typeface="+mn-cs"/>
      </a:defRPr>
    </a:lvl4pPr>
    <a:lvl5pPr marL="1828800" lvl="4" algn="l" defTabSz="457200" rtl="0" eaLnBrk="1" latinLnBrk="0" hangingPunct="1">
      <a:defRPr sz="1800" kern="1200">
        <a:solidFill>
          <a:schemeClr val="tx1"/>
        </a:solidFill>
        <a:latin typeface="+mn-lt"/>
        <a:ea typeface="+mn-ea"/>
        <a:cs typeface="+mn-cs"/>
      </a:defRPr>
    </a:lvl5pPr>
    <a:lvl6pPr marL="2286000" lvl="5" algn="l" defTabSz="457200" rtl="0" eaLnBrk="1" latinLnBrk="0" hangingPunct="1">
      <a:defRPr sz="1800" kern="1200">
        <a:solidFill>
          <a:schemeClr val="tx1"/>
        </a:solidFill>
        <a:latin typeface="+mn-lt"/>
        <a:ea typeface="+mn-ea"/>
        <a:cs typeface="+mn-cs"/>
      </a:defRPr>
    </a:lvl6pPr>
    <a:lvl7pPr marL="2743200" lvl="6" algn="l" defTabSz="457200" rtl="0" eaLnBrk="1" latinLnBrk="0" hangingPunct="1">
      <a:defRPr sz="1800" kern="1200">
        <a:solidFill>
          <a:schemeClr val="tx1"/>
        </a:solidFill>
        <a:latin typeface="+mn-lt"/>
        <a:ea typeface="+mn-ea"/>
        <a:cs typeface="+mn-cs"/>
      </a:defRPr>
    </a:lvl7pPr>
    <a:lvl8pPr marL="3200400" lvl="7" algn="l" defTabSz="457200" rtl="0" eaLnBrk="1" latinLnBrk="0" hangingPunct="1">
      <a:defRPr sz="1800" kern="1200">
        <a:solidFill>
          <a:schemeClr val="tx1"/>
        </a:solidFill>
        <a:latin typeface="+mn-lt"/>
        <a:ea typeface="+mn-ea"/>
        <a:cs typeface="+mn-cs"/>
      </a:defRPr>
    </a:lvl8pPr>
    <a:lvl9pPr marL="3657600" lvl="8"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6991665-4863-49FC-B960-265F7E23DF46}">
  <a:tblStyle styleId="{E6991665-4863-49FC-B960-265F7E23DF46}"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1"/>
            <a:ext cx="2945659" cy="498055"/>
          </a:xfrm>
          <a:prstGeom prst="rect">
            <a:avLst/>
          </a:prstGeom>
        </p:spPr>
        <p:txBody>
          <a:bodyPr vert="horz" lIns="91440" tIns="45720" rIns="91440" bIns="45720" rtlCol="0"/>
          <a:lstStyle>
            <a:lvl1pPr algn="r">
              <a:defRPr sz="1200"/>
            </a:lvl1pPr>
          </a:lstStyle>
          <a:p>
            <a:fld id="{76B0092C-C474-4DA2-A304-7A4593990746}" type="datetimeFigureOut">
              <a:rPr lang="en-US" smtClean="0"/>
              <a:t>4/9/2019</a:t>
            </a:fld>
            <a:endParaRPr lang="en-US"/>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a:defRPr sz="1200"/>
            </a:lvl1pPr>
          </a:lstStyle>
          <a:p>
            <a:fld id="{F7BB175B-D5B8-47E6-B844-44BCF4535365}" type="slidenum">
              <a:rPr lang="en-US" smtClean="0"/>
              <a:t>‹#›</a:t>
            </a:fld>
            <a:endParaRPr lang="en-US"/>
          </a:p>
        </p:txBody>
      </p:sp>
    </p:spTree>
    <p:extLst>
      <p:ext uri="{BB962C8B-B14F-4D97-AF65-F5344CB8AC3E}">
        <p14:creationId xmlns:p14="http://schemas.microsoft.com/office/powerpoint/2010/main" val="1109422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7BB175B-D5B8-47E6-B844-44BCF453536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3727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9185859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00309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845532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01022-D706-4DF2-84BD-BC11A857800E}" type="datetime1">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651109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E8BBD-F4B1-4CC1-A8B2-F2CB485F3FCC}" type="datetime1">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157685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0BC6FD-9E87-4782-9CA3-4B50A731DF66}" type="datetime1">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878339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E77C3C-C6F9-4E57-A3AC-3310D6ACE69F}" type="datetime1">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74220847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BE76E7-1E2A-4BC1-B0C3-C952144415E6}" type="datetime1">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013907919"/>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8D92E0-18BB-4DC1-8CA4-6F28E890039D}" type="datetime1">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028823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3E485-F745-430E-89DC-7D25E879BA10}" type="datetime1">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528374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38611E-DD3C-427A-84EB-276280856405}" type="datetime1">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50422695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4104435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4BA2A3-5110-4CC9-998A-2A5DC1E87752}" type="datetime1">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1785015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5B058-50BC-4C9E-8A33-88DA2126ABCB}" type="datetime1">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6938140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5FEEF-02F7-4D25-90AF-247FE1723B12}" type="datetime1">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339361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5FCCBF-6F67-4A76-85F8-D7CD9F23D297}"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98755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5FCCBF-6F67-4A76-85F8-D7CD9F23D297}"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291369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5FCCBF-6F67-4A76-85F8-D7CD9F23D297}"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75977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5FCCBF-6F67-4A76-85F8-D7CD9F23D297}"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85544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FCCBF-6F67-4A76-85F8-D7CD9F23D297}"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300798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5FCCBF-6F67-4A76-85F8-D7CD9F23D297}"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479358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5FCCBF-6F67-4A76-85F8-D7CD9F23D297}"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286013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FCCBF-6F67-4A76-85F8-D7CD9F23D297}" type="datetimeFigureOut">
              <a:rPr lang="en-US" smtClean="0"/>
              <a:t>4/9/2019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35D20-1B4F-40B4-ACBC-7EE70A78792A}" type="slidenum">
              <a:rPr lang="en-US" smtClean="0"/>
              <a:t>‹#›</a:t>
            </a:fld>
            <a:endParaRPr lang="en-US"/>
          </a:p>
        </p:txBody>
      </p:sp>
      <p:pic>
        <p:nvPicPr>
          <p:cNvPr id="7" name="Picture 6"/>
          <p:cNvPicPr/>
          <p:nvPr userDrawn="1"/>
        </p:nvPicPr>
        <p:blipFill>
          <a:blip r:embed="rId13" cstate="print">
            <a:extLst>
              <a:ext uri="{28A0092B-C50C-407E-A947-70E740481C1C}">
                <a14:useLocalDpi xmlns:a14="http://schemas.microsoft.com/office/drawing/2010/main" val="0"/>
              </a:ext>
            </a:extLst>
          </a:blip>
          <a:stretch>
            <a:fillRect/>
          </a:stretch>
        </p:blipFill>
        <p:spPr>
          <a:xfrm>
            <a:off x="1965562" y="122036"/>
            <a:ext cx="3387090" cy="719455"/>
          </a:xfrm>
          <a:prstGeom prst="rect">
            <a:avLst/>
          </a:prstGeom>
        </p:spPr>
      </p:pic>
      <p:pic>
        <p:nvPicPr>
          <p:cNvPr id="8" name="Picture 7"/>
          <p:cNvPicPr/>
          <p:nvPr userDrawn="1"/>
        </p:nvPicPr>
        <p:blipFill>
          <a:blip r:embed="rId14">
            <a:extLst>
              <a:ext uri="{28A0092B-C50C-407E-A947-70E740481C1C}">
                <a14:useLocalDpi xmlns:a14="http://schemas.microsoft.com/office/drawing/2010/main" val="0"/>
              </a:ext>
            </a:extLst>
          </a:blip>
          <a:stretch>
            <a:fillRect/>
          </a:stretch>
        </p:blipFill>
        <p:spPr>
          <a:xfrm>
            <a:off x="5927487" y="158548"/>
            <a:ext cx="1504950" cy="646430"/>
          </a:xfrm>
          <a:prstGeom prst="rect">
            <a:avLst/>
          </a:prstGeom>
        </p:spPr>
      </p:pic>
      <p:pic>
        <p:nvPicPr>
          <p:cNvPr id="9" name="Picture 8" descr="C:\Users\Drivers\Documents\My Documents\2019\ianuarie - aprilie\RO PRES\RO\_LOGO\LOGO - FULL VERSION\CMYK\JPG\Logo-RO-FULL-CMYK.jpg"/>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167828" y="158548"/>
            <a:ext cx="1829435" cy="755650"/>
          </a:xfrm>
          <a:prstGeom prst="rect">
            <a:avLst/>
          </a:prstGeom>
          <a:noFill/>
          <a:ln>
            <a:noFill/>
          </a:ln>
        </p:spPr>
      </p:pic>
    </p:spTree>
    <p:extLst>
      <p:ext uri="{BB962C8B-B14F-4D97-AF65-F5344CB8AC3E}">
        <p14:creationId xmlns:p14="http://schemas.microsoft.com/office/powerpoint/2010/main" val="3837483268"/>
      </p:ext>
    </p:extLst>
  </p:cSld>
  <p:clrMap bg1="lt1" tx1="dk1" bg2="lt2" tx2="dk2" accent1="accent1" accent2="accent2" accent3="accent3" accent4="accent4" accent5="accent5" accent6="accent6" hlink="hlink" folHlink="folHlink"/>
  <p:sldLayoutIdLst>
    <p:sldLayoutId id="2147484234" r:id="rId1"/>
    <p:sldLayoutId id="2147484235" r:id="rId2"/>
    <p:sldLayoutId id="2147484236" r:id="rId3"/>
    <p:sldLayoutId id="2147484237" r:id="rId4"/>
    <p:sldLayoutId id="2147484238" r:id="rId5"/>
    <p:sldLayoutId id="2147484239" r:id="rId6"/>
    <p:sldLayoutId id="2147484240" r:id="rId7"/>
    <p:sldLayoutId id="2147484241" r:id="rId8"/>
    <p:sldLayoutId id="2147484242" r:id="rId9"/>
    <p:sldLayoutId id="2147484243" r:id="rId10"/>
    <p:sldLayoutId id="214748424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FCCBF-6F67-4A76-85F8-D7CD9F23D297}" type="datetimeFigureOut">
              <a:rPr lang="en-US" smtClean="0"/>
              <a:t>4/9/2019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35D20-1B4F-40B4-ACBC-7EE70A78792A}" type="slidenum">
              <a:rPr lang="en-US" smtClean="0"/>
              <a:t>‹#›</a:t>
            </a:fld>
            <a:endParaRPr lang="en-US"/>
          </a:p>
        </p:txBody>
      </p:sp>
      <p:pic>
        <p:nvPicPr>
          <p:cNvPr id="7" name="Picture 6"/>
          <p:cNvPicPr/>
          <p:nvPr userDrawn="1"/>
        </p:nvPicPr>
        <p:blipFill>
          <a:blip r:embed="rId13" cstate="print">
            <a:extLst>
              <a:ext uri="{28A0092B-C50C-407E-A947-70E740481C1C}">
                <a14:useLocalDpi xmlns:a14="http://schemas.microsoft.com/office/drawing/2010/main" val="0"/>
              </a:ext>
            </a:extLst>
          </a:blip>
          <a:stretch>
            <a:fillRect/>
          </a:stretch>
        </p:blipFill>
        <p:spPr>
          <a:xfrm>
            <a:off x="1946654" y="155364"/>
            <a:ext cx="3387090" cy="719455"/>
          </a:xfrm>
          <a:prstGeom prst="rect">
            <a:avLst/>
          </a:prstGeom>
        </p:spPr>
      </p:pic>
      <p:pic>
        <p:nvPicPr>
          <p:cNvPr id="8" name="Picture 7"/>
          <p:cNvPicPr/>
          <p:nvPr userDrawn="1"/>
        </p:nvPicPr>
        <p:blipFill>
          <a:blip r:embed="rId14">
            <a:extLst>
              <a:ext uri="{28A0092B-C50C-407E-A947-70E740481C1C}">
                <a14:useLocalDpi xmlns:a14="http://schemas.microsoft.com/office/drawing/2010/main" val="0"/>
              </a:ext>
            </a:extLst>
          </a:blip>
          <a:stretch>
            <a:fillRect/>
          </a:stretch>
        </p:blipFill>
        <p:spPr>
          <a:xfrm>
            <a:off x="5908579" y="191876"/>
            <a:ext cx="1504950" cy="646430"/>
          </a:xfrm>
          <a:prstGeom prst="rect">
            <a:avLst/>
          </a:prstGeom>
        </p:spPr>
      </p:pic>
      <p:pic>
        <p:nvPicPr>
          <p:cNvPr id="9" name="Picture 8" descr="C:\Users\Drivers\Documents\My Documents\2019\ianuarie - aprilie\RO PRES\RO\_LOGO\LOGO - FULL VERSION\CMYK\JPG\Logo-RO-FULL-CMYK.jpg"/>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148920" y="191876"/>
            <a:ext cx="1829435" cy="755650"/>
          </a:xfrm>
          <a:prstGeom prst="rect">
            <a:avLst/>
          </a:prstGeom>
          <a:noFill/>
          <a:ln>
            <a:noFill/>
          </a:ln>
        </p:spPr>
      </p:pic>
    </p:spTree>
    <p:extLst>
      <p:ext uri="{BB962C8B-B14F-4D97-AF65-F5344CB8AC3E}">
        <p14:creationId xmlns:p14="http://schemas.microsoft.com/office/powerpoint/2010/main" val="3473870831"/>
      </p:ext>
    </p:extLst>
  </p:cSld>
  <p:clrMap bg1="lt1" tx1="dk1" bg2="lt2" tx2="dk2" accent1="accent1" accent2="accent2" accent3="accent3" accent4="accent4" accent5="accent5" accent6="accent6" hlink="hlink" folHlink="folHlink"/>
  <p:sldLayoutIdLst>
    <p:sldLayoutId id="2147484322" r:id="rId1"/>
    <p:sldLayoutId id="2147484323" r:id="rId2"/>
    <p:sldLayoutId id="2147484324" r:id="rId3"/>
    <p:sldLayoutId id="2147484325" r:id="rId4"/>
    <p:sldLayoutId id="2147484326" r:id="rId5"/>
    <p:sldLayoutId id="2147484327" r:id="rId6"/>
    <p:sldLayoutId id="2147484328" r:id="rId7"/>
    <p:sldLayoutId id="2147484329" r:id="rId8"/>
    <p:sldLayoutId id="2147484330" r:id="rId9"/>
    <p:sldLayoutId id="2147484331" r:id="rId10"/>
    <p:sldLayoutId id="21474843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hyperlink" Target="mailto:office@anc.edu.ro"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5609" y="1779373"/>
            <a:ext cx="9983586" cy="3196281"/>
          </a:xfrm>
        </p:spPr>
        <p:txBody>
          <a:bodyPr>
            <a:normAutofit fontScale="90000"/>
          </a:bodyPr>
          <a:lstStyle/>
          <a:p>
            <a:pPr algn="ctr"/>
            <a:r>
              <a:rPr lang="ro-RO" b="1" dirty="0" smtClean="0"/>
              <a:t/>
            </a:r>
            <a:br>
              <a:rPr lang="ro-RO" b="1" dirty="0" smtClean="0"/>
            </a:br>
            <a:r>
              <a:rPr lang="ro-RO" b="1" dirty="0"/>
              <a:t/>
            </a:r>
            <a:br>
              <a:rPr lang="ro-RO"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ro-RO" b="1" dirty="0" smtClean="0"/>
              <a:t>Corelare </a:t>
            </a:r>
            <a:br>
              <a:rPr lang="ro-RO" b="1" dirty="0" smtClean="0"/>
            </a:br>
            <a:r>
              <a:rPr lang="ro-RO" b="1" dirty="0" smtClean="0"/>
              <a:t>ISCED</a:t>
            </a:r>
            <a:r>
              <a:rPr lang="en-US" b="1" dirty="0" smtClean="0"/>
              <a:t>-HG </a:t>
            </a:r>
            <a:br>
              <a:rPr lang="en-US" b="1" dirty="0" smtClean="0"/>
            </a:br>
            <a:r>
              <a:rPr lang="en-US" sz="2800" b="1" dirty="0" smtClean="0"/>
              <a:t/>
            </a:r>
            <a:br>
              <a:rPr lang="en-US" sz="2800" b="1" dirty="0" smtClean="0"/>
            </a:br>
            <a:r>
              <a:rPr lang="en-US" b="1" dirty="0" smtClean="0"/>
              <a:t> </a:t>
            </a:r>
            <a:endParaRPr lang="en-US" b="1" dirty="0"/>
          </a:p>
        </p:txBody>
      </p:sp>
      <p:sp>
        <p:nvSpPr>
          <p:cNvPr id="3" name="Subtitle 2"/>
          <p:cNvSpPr>
            <a:spLocks noGrp="1"/>
          </p:cNvSpPr>
          <p:nvPr>
            <p:ph type="subTitle" idx="1"/>
          </p:nvPr>
        </p:nvSpPr>
        <p:spPr>
          <a:xfrm>
            <a:off x="534210" y="4141177"/>
            <a:ext cx="11017958" cy="1742038"/>
          </a:xfrm>
        </p:spPr>
        <p:txBody>
          <a:bodyPr>
            <a:normAutofit/>
          </a:bodyPr>
          <a:lstStyle/>
          <a:p>
            <a:pPr algn="ctr"/>
            <a:r>
              <a:rPr lang="en-US" sz="3600" dirty="0" smtClean="0"/>
              <a:t>Autoritatea Na</a:t>
            </a:r>
            <a:r>
              <a:rPr lang="ro-RO" sz="3600" dirty="0" smtClean="0"/>
              <a:t>ț</a:t>
            </a:r>
            <a:r>
              <a:rPr lang="en-US" sz="3600" dirty="0" err="1" smtClean="0"/>
              <a:t>ional</a:t>
            </a:r>
            <a:r>
              <a:rPr lang="ro-RO" sz="3600" dirty="0" smtClean="0"/>
              <a:t>ă</a:t>
            </a:r>
            <a:r>
              <a:rPr lang="en-US" sz="3600" dirty="0" smtClean="0"/>
              <a:t> pentru </a:t>
            </a:r>
            <a:r>
              <a:rPr lang="en-US" sz="3600" dirty="0" err="1" smtClean="0"/>
              <a:t>Calific</a:t>
            </a:r>
            <a:r>
              <a:rPr lang="ro-RO" sz="3600" dirty="0" smtClean="0"/>
              <a:t>ă</a:t>
            </a:r>
            <a:r>
              <a:rPr lang="en-US" sz="3600" dirty="0" err="1" smtClean="0"/>
              <a:t>ri</a:t>
            </a:r>
            <a:r>
              <a:rPr lang="en-US" sz="3600" dirty="0" smtClean="0"/>
              <a:t> -</a:t>
            </a:r>
            <a:r>
              <a:rPr lang="ro-RO" sz="3600" dirty="0" smtClean="0"/>
              <a:t> </a:t>
            </a:r>
            <a:r>
              <a:rPr lang="en-US" sz="3600" dirty="0" smtClean="0"/>
              <a:t>ANC  </a:t>
            </a:r>
          </a:p>
          <a:p>
            <a:pPr algn="ctr"/>
            <a:r>
              <a:rPr lang="en-US" sz="2000" dirty="0" smtClean="0"/>
              <a:t>Pre</a:t>
            </a:r>
            <a:r>
              <a:rPr lang="ro-RO" sz="2000" dirty="0" smtClean="0"/>
              <a:t>ș</a:t>
            </a:r>
            <a:r>
              <a:rPr lang="en-US" sz="2000" dirty="0" err="1" smtClean="0"/>
              <a:t>edinte</a:t>
            </a:r>
            <a:r>
              <a:rPr lang="en-US" sz="2000" dirty="0" smtClean="0"/>
              <a:t> </a:t>
            </a:r>
            <a:r>
              <a:rPr lang="en-US" sz="2000" dirty="0" err="1" smtClean="0"/>
              <a:t>Tiberiu</a:t>
            </a:r>
            <a:r>
              <a:rPr lang="en-US" sz="2000" dirty="0" smtClean="0"/>
              <a:t> </a:t>
            </a:r>
            <a:r>
              <a:rPr lang="en-US" sz="2000" dirty="0" err="1" smtClean="0"/>
              <a:t>Dobrescu</a:t>
            </a:r>
            <a:endParaRPr lang="en-US" sz="2000" dirty="0" smtClean="0"/>
          </a:p>
          <a:p>
            <a:pPr algn="ctr"/>
            <a:r>
              <a:rPr lang="en-US" sz="2000" dirty="0" err="1" smtClean="0"/>
              <a:t>Vicepresedinte</a:t>
            </a:r>
            <a:r>
              <a:rPr lang="en-US" sz="2000" dirty="0" smtClean="0"/>
              <a:t> </a:t>
            </a:r>
            <a:r>
              <a:rPr lang="en-US" sz="2000" dirty="0" err="1" smtClean="0"/>
              <a:t>Nicolae</a:t>
            </a:r>
            <a:r>
              <a:rPr lang="en-US" sz="2000" dirty="0" smtClean="0"/>
              <a:t> </a:t>
            </a:r>
            <a:r>
              <a:rPr lang="en-US" sz="2000" dirty="0" err="1" smtClean="0"/>
              <a:t>Postavaru</a:t>
            </a:r>
            <a:endParaRPr lang="ro-RO" sz="2000" dirty="0" smtClean="0"/>
          </a:p>
        </p:txBody>
      </p:sp>
    </p:spTree>
    <p:extLst>
      <p:ext uri="{BB962C8B-B14F-4D97-AF65-F5344CB8AC3E}">
        <p14:creationId xmlns:p14="http://schemas.microsoft.com/office/powerpoint/2010/main" val="1252508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551" y="888521"/>
            <a:ext cx="10515600" cy="862552"/>
          </a:xfrm>
        </p:spPr>
        <p:txBody>
          <a:bodyPr/>
          <a:lstStyle/>
          <a:p>
            <a:pPr algn="ctr"/>
            <a:r>
              <a:rPr lang="ro-RO" dirty="0" smtClean="0"/>
              <a:t>CE ESTE ISCED?</a:t>
            </a:r>
            <a:endParaRPr lang="en-US" dirty="0"/>
          </a:p>
        </p:txBody>
      </p:sp>
      <p:sp>
        <p:nvSpPr>
          <p:cNvPr id="3" name="Content Placeholder 2"/>
          <p:cNvSpPr>
            <a:spLocks noGrp="1"/>
          </p:cNvSpPr>
          <p:nvPr>
            <p:ph idx="1"/>
          </p:nvPr>
        </p:nvSpPr>
        <p:spPr>
          <a:xfrm>
            <a:off x="820948" y="2084418"/>
            <a:ext cx="10515600" cy="3867809"/>
          </a:xfrm>
        </p:spPr>
        <p:txBody>
          <a:bodyPr>
            <a:noAutofit/>
          </a:bodyPr>
          <a:lstStyle/>
          <a:p>
            <a:r>
              <a:rPr lang="ro-RO" sz="2400" dirty="0" err="1"/>
              <a:t>Informaţiile</a:t>
            </a:r>
            <a:r>
              <a:rPr lang="ro-RO" sz="2400" dirty="0"/>
              <a:t> colectate în conformitate cu ISCED pot fi utilizate pentru alcătuirea de </a:t>
            </a:r>
            <a:r>
              <a:rPr lang="ro-RO" sz="2400" u="sng" dirty="0"/>
              <a:t>statistici referitoare la multiplele aspecte ale </a:t>
            </a:r>
            <a:r>
              <a:rPr lang="ro-RO" sz="2400" u="sng" dirty="0" err="1"/>
              <a:t>învăţământului</a:t>
            </a:r>
            <a:r>
              <a:rPr lang="ro-RO" sz="2400" u="sng" dirty="0"/>
              <a:t>, care sunt de interes pentru factorii de decizie</a:t>
            </a:r>
            <a:r>
              <a:rPr lang="ro-RO" sz="2400" dirty="0"/>
              <a:t> </a:t>
            </a:r>
            <a:r>
              <a:rPr lang="ro-RO" sz="2400" dirty="0" err="1"/>
              <a:t>şi</a:t>
            </a:r>
            <a:r>
              <a:rPr lang="ro-RO" sz="2400" dirty="0"/>
              <a:t> pentru </a:t>
            </a:r>
            <a:r>
              <a:rPr lang="ro-RO" sz="2400" dirty="0" err="1"/>
              <a:t>alţi</a:t>
            </a:r>
            <a:r>
              <a:rPr lang="ro-RO" sz="2400" dirty="0"/>
              <a:t> utilizatori de statistici de </a:t>
            </a:r>
            <a:r>
              <a:rPr lang="ro-RO" sz="2400" dirty="0" err="1"/>
              <a:t>educaţie</a:t>
            </a:r>
            <a:r>
              <a:rPr lang="ro-RO" sz="2400" dirty="0"/>
              <a:t> la nivel </a:t>
            </a:r>
            <a:r>
              <a:rPr lang="ro-RO" sz="2400" dirty="0" err="1"/>
              <a:t>internaţional</a:t>
            </a:r>
            <a:r>
              <a:rPr lang="ro-RO" sz="2400" dirty="0"/>
              <a:t>.</a:t>
            </a:r>
            <a:endParaRPr lang="en-US" sz="2400" dirty="0"/>
          </a:p>
          <a:p>
            <a:r>
              <a:rPr lang="ro-RO" sz="2400" dirty="0"/>
              <a:t>Aceste aspecte includ </a:t>
            </a:r>
            <a:r>
              <a:rPr lang="ro-RO" sz="2400" u="sng" dirty="0"/>
              <a:t>înscrierea, frecventarea, resursele umane sau financiare investite în </a:t>
            </a:r>
            <a:r>
              <a:rPr lang="ro-RO" sz="2400" u="sng" dirty="0" err="1"/>
              <a:t>învăţământ</a:t>
            </a:r>
            <a:r>
              <a:rPr lang="ro-RO" sz="2400" u="sng" dirty="0"/>
              <a:t> </a:t>
            </a:r>
            <a:r>
              <a:rPr lang="ro-RO" sz="2400" dirty="0" err="1"/>
              <a:t>şi</a:t>
            </a:r>
            <a:r>
              <a:rPr lang="ro-RO" sz="2400" dirty="0"/>
              <a:t> nivelul de </a:t>
            </a:r>
            <a:r>
              <a:rPr lang="ro-RO" sz="2400" dirty="0" err="1"/>
              <a:t>educaţie</a:t>
            </a:r>
            <a:r>
              <a:rPr lang="ro-RO" sz="2400" dirty="0"/>
              <a:t> absolvit al </a:t>
            </a:r>
            <a:r>
              <a:rPr lang="ro-RO" sz="2400" dirty="0" err="1"/>
              <a:t>populaţiei</a:t>
            </a:r>
            <a:r>
              <a:rPr lang="ro-RO" sz="2400" dirty="0"/>
              <a:t>.</a:t>
            </a:r>
          </a:p>
          <a:p>
            <a:r>
              <a:rPr lang="ro-RO" sz="2400" dirty="0"/>
              <a:t>Aplicarea ISCED </a:t>
            </a:r>
            <a:r>
              <a:rPr lang="ro-RO" sz="2400" dirty="0" err="1"/>
              <a:t>înlesneşte</a:t>
            </a:r>
            <a:r>
              <a:rPr lang="ro-RO" sz="2400" dirty="0"/>
              <a:t> transformarea statisticilor detaliate ale </a:t>
            </a:r>
            <a:r>
              <a:rPr lang="ro-RO" sz="2400" dirty="0" err="1"/>
              <a:t>învăţământului</a:t>
            </a:r>
            <a:r>
              <a:rPr lang="ro-RO" sz="2400" dirty="0"/>
              <a:t> </a:t>
            </a:r>
            <a:r>
              <a:rPr lang="ro-RO" sz="2400" dirty="0" err="1"/>
              <a:t>naţional</a:t>
            </a:r>
            <a:r>
              <a:rPr lang="ro-RO" sz="2400" dirty="0"/>
              <a:t> referitoare la </a:t>
            </a:r>
            <a:r>
              <a:rPr lang="ro-RO" sz="2400" dirty="0" err="1"/>
              <a:t>participanţi</a:t>
            </a:r>
            <a:r>
              <a:rPr lang="ro-RO" sz="2400" dirty="0"/>
              <a:t>, furnizori </a:t>
            </a:r>
            <a:r>
              <a:rPr lang="ro-RO" sz="2400" dirty="0" err="1"/>
              <a:t>şi</a:t>
            </a:r>
            <a:r>
              <a:rPr lang="ro-RO" sz="2400" dirty="0"/>
              <a:t> sponsori ai </a:t>
            </a:r>
            <a:r>
              <a:rPr lang="ro-RO" sz="2400" dirty="0" err="1"/>
              <a:t>educaţiei</a:t>
            </a:r>
            <a:r>
              <a:rPr lang="ro-RO" sz="2400" dirty="0"/>
              <a:t>, compilate pe baza conceptelor </a:t>
            </a:r>
            <a:r>
              <a:rPr lang="ro-RO" sz="2400" dirty="0" err="1"/>
              <a:t>şi</a:t>
            </a:r>
            <a:r>
              <a:rPr lang="ro-RO" sz="2400" dirty="0"/>
              <a:t> </a:t>
            </a:r>
            <a:r>
              <a:rPr lang="ro-RO" sz="2400" dirty="0" err="1"/>
              <a:t>definiţiilor</a:t>
            </a:r>
            <a:r>
              <a:rPr lang="ro-RO" sz="2400" dirty="0"/>
              <a:t> </a:t>
            </a:r>
            <a:r>
              <a:rPr lang="ro-RO" sz="2400" dirty="0" err="1"/>
              <a:t>naţionale</a:t>
            </a:r>
            <a:r>
              <a:rPr lang="ro-RO" sz="2400" dirty="0"/>
              <a:t>, în categorii agregate care pot fi comparate </a:t>
            </a:r>
            <a:r>
              <a:rPr lang="ro-RO" sz="2400" dirty="0" err="1"/>
              <a:t>şi</a:t>
            </a:r>
            <a:r>
              <a:rPr lang="ro-RO" sz="2400" dirty="0"/>
              <a:t> interpretate la nivel </a:t>
            </a:r>
            <a:r>
              <a:rPr lang="ro-RO" sz="2400" dirty="0" err="1"/>
              <a:t>internaţional</a:t>
            </a:r>
            <a:r>
              <a:rPr lang="ro-RO" sz="2400" dirty="0"/>
              <a:t>.</a:t>
            </a:r>
          </a:p>
        </p:txBody>
      </p:sp>
      <p:sp>
        <p:nvSpPr>
          <p:cNvPr id="4"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858851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649" y="954658"/>
            <a:ext cx="9406641" cy="882770"/>
          </a:xfrm>
        </p:spPr>
        <p:txBody>
          <a:bodyPr>
            <a:noAutofit/>
          </a:bodyPr>
          <a:lstStyle/>
          <a:p>
            <a:pPr algn="ctr"/>
            <a:r>
              <a:rPr lang="ro-RO" sz="2800" b="1" dirty="0" smtClean="0"/>
              <a:t>CLASIFICAREA INTERNAȚIONALĂ STANDARD A EDUCAȚIEI: </a:t>
            </a:r>
            <a:br>
              <a:rPr lang="ro-RO" sz="2800" b="1" dirty="0" smtClean="0"/>
            </a:br>
            <a:r>
              <a:rPr lang="ro-RO" sz="2800" b="1" dirty="0" smtClean="0"/>
              <a:t>DOMENIILE EDUCAȚIE ȘI FORMARE 2013 (ISCED-F)</a:t>
            </a:r>
            <a:endParaRPr lang="en-US" sz="2800" b="1" dirty="0"/>
          </a:p>
        </p:txBody>
      </p:sp>
      <p:sp>
        <p:nvSpPr>
          <p:cNvPr id="3" name="Content Placeholder 2"/>
          <p:cNvSpPr>
            <a:spLocks noGrp="1"/>
          </p:cNvSpPr>
          <p:nvPr>
            <p:ph idx="1"/>
          </p:nvPr>
        </p:nvSpPr>
        <p:spPr>
          <a:xfrm>
            <a:off x="608018" y="2134778"/>
            <a:ext cx="9709174" cy="3833760"/>
          </a:xfrm>
        </p:spPr>
        <p:txBody>
          <a:bodyPr>
            <a:noAutofit/>
          </a:bodyPr>
          <a:lstStyle/>
          <a:p>
            <a:pPr algn="just"/>
            <a:r>
              <a:rPr lang="en-US" sz="2000" dirty="0" err="1" smtClean="0"/>
              <a:t>Domeniile</a:t>
            </a:r>
            <a:r>
              <a:rPr lang="en-US" sz="2000" dirty="0" smtClean="0"/>
              <a:t> </a:t>
            </a:r>
            <a:r>
              <a:rPr lang="en-US" sz="2000" dirty="0" err="1"/>
              <a:t>detaliate</a:t>
            </a:r>
            <a:r>
              <a:rPr lang="en-US" sz="2000" dirty="0"/>
              <a:t> ale </a:t>
            </a:r>
            <a:r>
              <a:rPr lang="en-US" sz="2000" dirty="0" smtClean="0"/>
              <a:t>ISCED </a:t>
            </a:r>
            <a:r>
              <a:rPr lang="en-US" sz="2000" dirty="0" err="1"/>
              <a:t>sunt</a:t>
            </a:r>
            <a:r>
              <a:rPr lang="en-US" sz="2000" dirty="0"/>
              <a:t> </a:t>
            </a:r>
            <a:r>
              <a:rPr lang="en-US" sz="2000" u="sng" dirty="0" err="1"/>
              <a:t>destinate</a:t>
            </a:r>
            <a:r>
              <a:rPr lang="en-US" sz="2000" u="sng" dirty="0"/>
              <a:t> </a:t>
            </a:r>
            <a:r>
              <a:rPr lang="en-US" sz="2000" u="sng" dirty="0" err="1"/>
              <a:t>în</a:t>
            </a:r>
            <a:r>
              <a:rPr lang="en-US" sz="2000" u="sng" dirty="0"/>
              <a:t> principal </a:t>
            </a:r>
            <a:r>
              <a:rPr lang="en-US" sz="2000" u="sng" dirty="0" err="1"/>
              <a:t>utilizării</a:t>
            </a:r>
            <a:r>
              <a:rPr lang="en-US" sz="2000" u="sng" dirty="0"/>
              <a:t> </a:t>
            </a:r>
            <a:r>
              <a:rPr lang="en-US" sz="2000" u="sng" dirty="0" err="1"/>
              <a:t>pentru</a:t>
            </a:r>
            <a:r>
              <a:rPr lang="en-US" sz="2000" u="sng" dirty="0"/>
              <a:t> </a:t>
            </a:r>
            <a:r>
              <a:rPr lang="en-US" sz="2000" u="sng" dirty="0" err="1"/>
              <a:t>nivelul</a:t>
            </a:r>
            <a:r>
              <a:rPr lang="en-US" sz="2000" u="sng" dirty="0"/>
              <a:t> </a:t>
            </a:r>
            <a:r>
              <a:rPr lang="en-US" sz="2000" u="sng" dirty="0" err="1"/>
              <a:t>învățământului</a:t>
            </a:r>
            <a:r>
              <a:rPr lang="en-US" sz="2000" u="sng" dirty="0"/>
              <a:t> superior, </a:t>
            </a:r>
            <a:r>
              <a:rPr lang="en-US" sz="2000" dirty="0" err="1"/>
              <a:t>precum</a:t>
            </a:r>
            <a:r>
              <a:rPr lang="en-US" sz="2000" dirty="0"/>
              <a:t> </a:t>
            </a:r>
            <a:r>
              <a:rPr lang="en-US" sz="2000" dirty="0" err="1"/>
              <a:t>și</a:t>
            </a:r>
            <a:r>
              <a:rPr lang="en-US" sz="2000" dirty="0"/>
              <a:t> </a:t>
            </a:r>
            <a:r>
              <a:rPr lang="en-US" sz="2000" dirty="0" err="1"/>
              <a:t>pentru</a:t>
            </a:r>
            <a:r>
              <a:rPr lang="en-US" sz="2000" dirty="0"/>
              <a:t> </a:t>
            </a:r>
            <a:r>
              <a:rPr lang="en-US" sz="2000" dirty="0" err="1"/>
              <a:t>programele</a:t>
            </a:r>
            <a:r>
              <a:rPr lang="en-US" sz="2000" dirty="0"/>
              <a:t> de </a:t>
            </a:r>
            <a:r>
              <a:rPr lang="en-US" sz="2000" dirty="0" err="1"/>
              <a:t>educație</a:t>
            </a:r>
            <a:r>
              <a:rPr lang="en-US" sz="2000" dirty="0"/>
              <a:t> </a:t>
            </a:r>
            <a:r>
              <a:rPr lang="en-US" sz="2000" dirty="0" err="1"/>
              <a:t>și</a:t>
            </a:r>
            <a:r>
              <a:rPr lang="en-US" sz="2000" dirty="0"/>
              <a:t> </a:t>
            </a:r>
            <a:r>
              <a:rPr lang="en-US" sz="2000" dirty="0" err="1"/>
              <a:t>formare</a:t>
            </a:r>
            <a:r>
              <a:rPr lang="en-US" sz="2000" dirty="0"/>
              <a:t> </a:t>
            </a:r>
            <a:r>
              <a:rPr lang="en-US" sz="2000" dirty="0" err="1"/>
              <a:t>profesională</a:t>
            </a:r>
            <a:r>
              <a:rPr lang="en-US" sz="2000" dirty="0"/>
              <a:t> </a:t>
            </a:r>
            <a:r>
              <a:rPr lang="en-US" sz="2000" dirty="0" err="1"/>
              <a:t>și</a:t>
            </a:r>
            <a:r>
              <a:rPr lang="en-US" sz="2000" dirty="0"/>
              <a:t> </a:t>
            </a:r>
            <a:r>
              <a:rPr lang="en-US" sz="2000" dirty="0" err="1"/>
              <a:t>pentru</a:t>
            </a:r>
            <a:r>
              <a:rPr lang="en-US" sz="2000" dirty="0"/>
              <a:t> </a:t>
            </a:r>
            <a:r>
              <a:rPr lang="en-US" sz="2000" dirty="0" err="1"/>
              <a:t>calificările</a:t>
            </a:r>
            <a:r>
              <a:rPr lang="en-US" sz="2000" dirty="0"/>
              <a:t> </a:t>
            </a:r>
            <a:r>
              <a:rPr lang="en-US" sz="2000" dirty="0" err="1"/>
              <a:t>corespunzătoare</a:t>
            </a:r>
            <a:r>
              <a:rPr lang="en-US" sz="2000" dirty="0"/>
              <a:t> </a:t>
            </a:r>
            <a:r>
              <a:rPr lang="en-US" sz="2000" dirty="0" err="1"/>
              <a:t>învățământului</a:t>
            </a:r>
            <a:r>
              <a:rPr lang="en-US" sz="2000" dirty="0"/>
              <a:t> </a:t>
            </a:r>
            <a:r>
              <a:rPr lang="en-US" sz="2000" dirty="0" err="1"/>
              <a:t>secundar</a:t>
            </a:r>
            <a:r>
              <a:rPr lang="en-US" sz="2000" dirty="0"/>
              <a:t> </a:t>
            </a:r>
            <a:r>
              <a:rPr lang="en-US" sz="2000" dirty="0" err="1"/>
              <a:t>și</a:t>
            </a:r>
            <a:r>
              <a:rPr lang="en-US" sz="2000" dirty="0"/>
              <a:t> </a:t>
            </a:r>
            <a:r>
              <a:rPr lang="en-US" sz="2000" dirty="0" err="1"/>
              <a:t>postliceal</a:t>
            </a:r>
            <a:r>
              <a:rPr lang="en-US" sz="2000" dirty="0"/>
              <a:t> </a:t>
            </a:r>
            <a:r>
              <a:rPr lang="en-US" sz="2000" dirty="0" err="1"/>
              <a:t>neuniversitar</a:t>
            </a:r>
            <a:r>
              <a:rPr lang="en-US" sz="2000" dirty="0"/>
              <a:t>.</a:t>
            </a:r>
          </a:p>
          <a:p>
            <a:pPr algn="just"/>
            <a:r>
              <a:rPr lang="en-US" sz="2000" dirty="0" smtClean="0"/>
              <a:t>Periodic </a:t>
            </a:r>
            <a:r>
              <a:rPr lang="en-US" sz="2000" dirty="0" err="1"/>
              <a:t>cadrul</a:t>
            </a:r>
            <a:r>
              <a:rPr lang="en-US" sz="2000" dirty="0"/>
              <a:t> </a:t>
            </a:r>
            <a:r>
              <a:rPr lang="en-US" sz="2000" dirty="0" err="1"/>
              <a:t>este</a:t>
            </a:r>
            <a:r>
              <a:rPr lang="en-US" sz="2000" dirty="0"/>
              <a:t> </a:t>
            </a:r>
            <a:r>
              <a:rPr lang="en-US" sz="2000" dirty="0" err="1"/>
              <a:t>actualizat</a:t>
            </a:r>
            <a:r>
              <a:rPr lang="en-US" sz="2000" dirty="0"/>
              <a:t> </a:t>
            </a:r>
            <a:r>
              <a:rPr lang="en-US" sz="2000" dirty="0" err="1"/>
              <a:t>pentru</a:t>
            </a:r>
            <a:r>
              <a:rPr lang="en-US" sz="2000" dirty="0"/>
              <a:t> a </a:t>
            </a:r>
            <a:r>
              <a:rPr lang="en-US" sz="2000" dirty="0" err="1"/>
              <a:t>prinde</a:t>
            </a:r>
            <a:r>
              <a:rPr lang="en-US" sz="2000" dirty="0"/>
              <a:t> </a:t>
            </a:r>
            <a:r>
              <a:rPr lang="en-US" sz="2000" dirty="0" err="1"/>
              <a:t>mai</a:t>
            </a:r>
            <a:r>
              <a:rPr lang="en-US" sz="2000" dirty="0"/>
              <a:t> bine </a:t>
            </a:r>
            <a:r>
              <a:rPr lang="en-US" sz="2000" dirty="0" err="1"/>
              <a:t>evoluţiile</a:t>
            </a:r>
            <a:r>
              <a:rPr lang="en-US" sz="2000" dirty="0"/>
              <a:t> </a:t>
            </a:r>
            <a:r>
              <a:rPr lang="en-US" sz="2000" dirty="0" err="1"/>
              <a:t>înregistrate</a:t>
            </a:r>
            <a:r>
              <a:rPr lang="en-US" sz="2000" dirty="0"/>
              <a:t> de </a:t>
            </a:r>
            <a:r>
              <a:rPr lang="en-US" sz="2000" dirty="0" err="1"/>
              <a:t>sistemele</a:t>
            </a:r>
            <a:r>
              <a:rPr lang="en-US" sz="2000" dirty="0"/>
              <a:t> de </a:t>
            </a:r>
            <a:r>
              <a:rPr lang="en-US" sz="2000" dirty="0" err="1"/>
              <a:t>educaţie</a:t>
            </a:r>
            <a:r>
              <a:rPr lang="en-US" sz="2000" dirty="0"/>
              <a:t> din </a:t>
            </a:r>
            <a:r>
              <a:rPr lang="en-US" sz="2000" dirty="0" err="1"/>
              <a:t>întreaga</a:t>
            </a:r>
            <a:r>
              <a:rPr lang="en-US" sz="2000" dirty="0"/>
              <a:t> </a:t>
            </a:r>
            <a:r>
              <a:rPr lang="en-US" sz="2000" dirty="0" err="1" smtClean="0"/>
              <a:t>lume</a:t>
            </a:r>
            <a:r>
              <a:rPr lang="ro-RO" sz="2000" dirty="0" smtClean="0"/>
              <a:t>. </a:t>
            </a:r>
          </a:p>
          <a:p>
            <a:pPr lvl="1" algn="just"/>
            <a:r>
              <a:rPr lang="ro-RO" sz="1800" dirty="0" smtClean="0"/>
              <a:t>ISCED-F 2013 este o clasificare a domeniilor educației care acompaniază ISCED 2011. Este implementată în colectarea datelor statistice la nivel UE din 2016. ISCED 2013 conține 11 domenii largi (2 cifre), 29 domenii restrânse (3 cifre) și aproximativ 80 domenii detaliate (4 cifre).  </a:t>
            </a:r>
          </a:p>
          <a:p>
            <a:pPr lvl="2" algn="just"/>
            <a:r>
              <a:rPr lang="ro-RO" sz="1800" dirty="0" smtClean="0"/>
              <a:t>ISCED 2011, pe care o acompaniază ISCED 2013, este atât o </a:t>
            </a:r>
            <a:r>
              <a:rPr lang="ro-RO" sz="1800" dirty="0" smtClean="0">
                <a:solidFill>
                  <a:srgbClr val="FF0000"/>
                </a:solidFill>
              </a:rPr>
              <a:t>clasificare a programelor educaționale</a:t>
            </a:r>
            <a:r>
              <a:rPr lang="ro-RO" sz="1800" dirty="0" smtClean="0"/>
              <a:t>, cât și o clasificare </a:t>
            </a:r>
            <a:r>
              <a:rPr lang="ro-RO" sz="1800" dirty="0" smtClean="0">
                <a:solidFill>
                  <a:srgbClr val="FF0000"/>
                </a:solidFill>
              </a:rPr>
              <a:t>a nivelului de educație dobândit</a:t>
            </a:r>
            <a:r>
              <a:rPr lang="ro-RO" sz="1800" dirty="0" smtClean="0"/>
              <a:t> în termeni de </a:t>
            </a:r>
            <a:r>
              <a:rPr lang="ro-RO" sz="1800" dirty="0" smtClean="0">
                <a:solidFill>
                  <a:srgbClr val="FF0000"/>
                </a:solidFill>
              </a:rPr>
              <a:t>calificare</a:t>
            </a:r>
            <a:r>
              <a:rPr lang="ro-RO" sz="1800" dirty="0" smtClean="0"/>
              <a:t> rezultată din programele de educație formală. </a:t>
            </a:r>
            <a:r>
              <a:rPr lang="en-US" sz="1800" dirty="0"/>
              <a:t> </a:t>
            </a:r>
            <a:endParaRPr lang="en-US" sz="1800" dirty="0" smtClean="0"/>
          </a:p>
        </p:txBody>
      </p:sp>
      <p:sp>
        <p:nvSpPr>
          <p:cNvPr id="5" name="Slide Number Placeholder 3"/>
          <p:cNvSpPr txBox="1">
            <a:spLocks/>
          </p:cNvSpPr>
          <p:nvPr/>
        </p:nvSpPr>
        <p:spPr>
          <a:xfrm>
            <a:off x="8781690" y="6265888"/>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9E50D555-AD09-4184-8F27-884809BFB095}" type="slidenum">
              <a:rPr lang="en-US" sz="900" smtClean="0">
                <a:solidFill>
                  <a:srgbClr val="5FCBEF"/>
                </a:solidFill>
                <a:latin typeface="Trebuchet MS" panose="020B0603020202020204"/>
              </a:rPr>
              <a:pPr>
                <a:defRPr/>
              </a:pPr>
              <a:t>11</a:t>
            </a:fld>
            <a:endParaRPr lang="en-US" sz="900">
              <a:solidFill>
                <a:srgbClr val="5FCBEF"/>
              </a:solidFill>
              <a:latin typeface="Trebuchet MS" panose="020B0603020202020204"/>
            </a:endParaRPr>
          </a:p>
        </p:txBody>
      </p:sp>
    </p:spTree>
    <p:extLst>
      <p:ext uri="{BB962C8B-B14F-4D97-AF65-F5344CB8AC3E}">
        <p14:creationId xmlns:p14="http://schemas.microsoft.com/office/powerpoint/2010/main" val="520476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3322" y="1295127"/>
            <a:ext cx="10018713" cy="708455"/>
          </a:xfrm>
        </p:spPr>
        <p:txBody>
          <a:bodyPr>
            <a:normAutofit/>
          </a:bodyPr>
          <a:lstStyle/>
          <a:p>
            <a:pPr algn="ctr"/>
            <a:r>
              <a:rPr lang="en-US" sz="4000" dirty="0" smtClean="0"/>
              <a:t>ROLUL ISCED </a:t>
            </a:r>
            <a:r>
              <a:rPr lang="ro-RO" sz="4000" dirty="0" smtClean="0"/>
              <a:t>Î</a:t>
            </a:r>
            <a:r>
              <a:rPr lang="en-US" sz="4000" dirty="0" smtClean="0"/>
              <a:t>N SISTEMUL DE EDUCA</a:t>
            </a:r>
            <a:r>
              <a:rPr lang="ro-RO" sz="4000" dirty="0" smtClean="0"/>
              <a:t>Ț</a:t>
            </a:r>
            <a:r>
              <a:rPr lang="en-US" sz="4000" dirty="0" smtClean="0"/>
              <a:t>IE </a:t>
            </a:r>
            <a:endParaRPr lang="en-US" sz="4000" dirty="0"/>
          </a:p>
        </p:txBody>
      </p:sp>
      <p:sp>
        <p:nvSpPr>
          <p:cNvPr id="3" name="Content Placeholder 2"/>
          <p:cNvSpPr>
            <a:spLocks noGrp="1"/>
          </p:cNvSpPr>
          <p:nvPr>
            <p:ph idx="1"/>
          </p:nvPr>
        </p:nvSpPr>
        <p:spPr>
          <a:xfrm>
            <a:off x="846826" y="2964312"/>
            <a:ext cx="10515600" cy="2547967"/>
          </a:xfrm>
        </p:spPr>
        <p:txBody>
          <a:bodyPr/>
          <a:lstStyle/>
          <a:p>
            <a:r>
              <a:rPr lang="en-US" dirty="0" err="1" smtClean="0"/>
              <a:t>Comparabilitate</a:t>
            </a:r>
            <a:r>
              <a:rPr lang="en-US" dirty="0" smtClean="0"/>
              <a:t> </a:t>
            </a:r>
          </a:p>
          <a:p>
            <a:r>
              <a:rPr lang="en-US" dirty="0" err="1" smtClean="0"/>
              <a:t>Recunoa</a:t>
            </a:r>
            <a:r>
              <a:rPr lang="ro-RO" dirty="0" smtClean="0"/>
              <a:t>ș</a:t>
            </a:r>
            <a:r>
              <a:rPr lang="en-US" dirty="0" err="1" smtClean="0"/>
              <a:t>terea</a:t>
            </a:r>
            <a:r>
              <a:rPr lang="en-US" dirty="0" smtClean="0"/>
              <a:t> </a:t>
            </a:r>
            <a:r>
              <a:rPr lang="en-US" dirty="0" err="1" smtClean="0"/>
              <a:t>calific</a:t>
            </a:r>
            <a:r>
              <a:rPr lang="ro-RO" dirty="0" smtClean="0"/>
              <a:t>ă</a:t>
            </a:r>
            <a:r>
              <a:rPr lang="en-US" dirty="0" err="1" smtClean="0"/>
              <a:t>rilor</a:t>
            </a:r>
            <a:r>
              <a:rPr lang="en-US" dirty="0" smtClean="0"/>
              <a:t> –</a:t>
            </a:r>
            <a:r>
              <a:rPr lang="ro-RO" dirty="0" smtClean="0"/>
              <a:t> R</a:t>
            </a:r>
            <a:r>
              <a:rPr lang="en-US" dirty="0" err="1" smtClean="0"/>
              <a:t>ecomandare</a:t>
            </a:r>
            <a:r>
              <a:rPr lang="en-US" dirty="0" smtClean="0"/>
              <a:t> UE 2018</a:t>
            </a:r>
          </a:p>
          <a:p>
            <a:r>
              <a:rPr lang="en-US" dirty="0" err="1" smtClean="0"/>
              <a:t>Raportare</a:t>
            </a:r>
            <a:r>
              <a:rPr lang="en-US" dirty="0" smtClean="0"/>
              <a:t> statistic</a:t>
            </a:r>
            <a:r>
              <a:rPr lang="ro-RO" dirty="0" smtClean="0"/>
              <a:t>ă</a:t>
            </a:r>
            <a:r>
              <a:rPr lang="en-US" dirty="0" smtClean="0"/>
              <a:t> a </a:t>
            </a:r>
            <a:r>
              <a:rPr lang="en-US" dirty="0" err="1" smtClean="0"/>
              <a:t>universit</a:t>
            </a:r>
            <a:r>
              <a:rPr lang="ro-RO" dirty="0" err="1" smtClean="0"/>
              <a:t>ăț</a:t>
            </a:r>
            <a:r>
              <a:rPr lang="en-US" dirty="0" err="1" smtClean="0"/>
              <a:t>ilor</a:t>
            </a:r>
            <a:r>
              <a:rPr lang="en-US" dirty="0" smtClean="0"/>
              <a:t> c</a:t>
            </a:r>
            <a:r>
              <a:rPr lang="ro-RO" dirty="0" smtClean="0"/>
              <a:t>ă</a:t>
            </a:r>
            <a:r>
              <a:rPr lang="en-US" dirty="0" err="1" smtClean="0"/>
              <a:t>tre</a:t>
            </a:r>
            <a:r>
              <a:rPr lang="en-US" dirty="0" smtClean="0"/>
              <a:t> MEN </a:t>
            </a:r>
          </a:p>
          <a:p>
            <a:r>
              <a:rPr lang="en-US" dirty="0" err="1" smtClean="0"/>
              <a:t>Raportare</a:t>
            </a:r>
            <a:r>
              <a:rPr lang="en-US" dirty="0" smtClean="0"/>
              <a:t> statistic</a:t>
            </a:r>
            <a:r>
              <a:rPr lang="ro-RO" dirty="0" smtClean="0"/>
              <a:t>ă</a:t>
            </a:r>
            <a:r>
              <a:rPr lang="en-US" dirty="0" smtClean="0"/>
              <a:t> a Rom</a:t>
            </a:r>
            <a:r>
              <a:rPr lang="ro-RO" dirty="0" smtClean="0"/>
              <a:t>â</a:t>
            </a:r>
            <a:r>
              <a:rPr lang="en-US" dirty="0" err="1" smtClean="0"/>
              <a:t>niei</a:t>
            </a:r>
            <a:r>
              <a:rPr lang="en-US" dirty="0" smtClean="0"/>
              <a:t> la CE </a:t>
            </a:r>
            <a:r>
              <a:rPr lang="ro-RO" dirty="0" smtClean="0"/>
              <a:t>ș</a:t>
            </a:r>
            <a:r>
              <a:rPr lang="en-US" dirty="0" err="1" smtClean="0"/>
              <a:t>i</a:t>
            </a:r>
            <a:r>
              <a:rPr lang="en-US" dirty="0" smtClean="0"/>
              <a:t> UNESCO –</a:t>
            </a:r>
            <a:r>
              <a:rPr lang="ro-RO" dirty="0" smtClean="0"/>
              <a:t> R</a:t>
            </a:r>
            <a:r>
              <a:rPr lang="en-US" dirty="0" smtClean="0"/>
              <a:t>e</a:t>
            </a:r>
            <a:r>
              <a:rPr lang="ro-RO" dirty="0" err="1" smtClean="0"/>
              <a:t>gulament</a:t>
            </a:r>
            <a:r>
              <a:rPr lang="ro-RO" dirty="0" smtClean="0"/>
              <a:t> </a:t>
            </a:r>
            <a:r>
              <a:rPr lang="en-US" dirty="0" smtClean="0"/>
              <a:t>UE 2013</a:t>
            </a:r>
            <a:endParaRPr lang="en-US" dirty="0"/>
          </a:p>
        </p:txBody>
      </p:sp>
      <p:sp>
        <p:nvSpPr>
          <p:cNvPr id="4"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86270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1349" y="724822"/>
            <a:ext cx="8596668" cy="1320800"/>
          </a:xfrm>
        </p:spPr>
        <p:txBody>
          <a:bodyPr/>
          <a:lstStyle/>
          <a:p>
            <a:pPr algn="ctr"/>
            <a:r>
              <a:rPr lang="ro-RO" dirty="0" smtClean="0"/>
              <a:t>NIVELURILE ISCED - 201</a:t>
            </a:r>
            <a:r>
              <a:rPr lang="en-US" dirty="0" smtClean="0"/>
              <a:t>3</a:t>
            </a:r>
            <a:endParaRPr lang="en-US" dirty="0"/>
          </a:p>
        </p:txBody>
      </p:sp>
      <p:sp>
        <p:nvSpPr>
          <p:cNvPr id="3" name="Content Placeholder 2"/>
          <p:cNvSpPr>
            <a:spLocks noGrp="1"/>
          </p:cNvSpPr>
          <p:nvPr>
            <p:ph sz="half" idx="1"/>
          </p:nvPr>
        </p:nvSpPr>
        <p:spPr>
          <a:xfrm>
            <a:off x="996511" y="2260600"/>
            <a:ext cx="8596668" cy="3880772"/>
          </a:xfrm>
        </p:spPr>
        <p:txBody>
          <a:bodyPr>
            <a:normAutofit fontScale="85000" lnSpcReduction="20000"/>
          </a:bodyPr>
          <a:lstStyle/>
          <a:p>
            <a:r>
              <a:rPr lang="es-ES" dirty="0"/>
              <a:t>ISCED nivel 0 – </a:t>
            </a:r>
            <a:r>
              <a:rPr lang="es-ES" dirty="0" err="1"/>
              <a:t>Educaţia</a:t>
            </a:r>
            <a:r>
              <a:rPr lang="es-ES" dirty="0"/>
              <a:t> </a:t>
            </a:r>
            <a:r>
              <a:rPr lang="es-ES" dirty="0" err="1" smtClean="0"/>
              <a:t>timpurie</a:t>
            </a:r>
            <a:endParaRPr lang="ro-RO" dirty="0" smtClean="0"/>
          </a:p>
          <a:p>
            <a:r>
              <a:rPr lang="en-US" dirty="0" smtClean="0"/>
              <a:t>ISCED </a:t>
            </a:r>
            <a:r>
              <a:rPr lang="en-US" dirty="0" err="1"/>
              <a:t>nivel</a:t>
            </a:r>
            <a:r>
              <a:rPr lang="en-US" dirty="0"/>
              <a:t> 1 – </a:t>
            </a:r>
            <a:r>
              <a:rPr lang="en-US" dirty="0" err="1"/>
              <a:t>Învăţământ</a:t>
            </a:r>
            <a:r>
              <a:rPr lang="en-US" dirty="0"/>
              <a:t> </a:t>
            </a:r>
            <a:r>
              <a:rPr lang="en-US" dirty="0" err="1" smtClean="0"/>
              <a:t>primar</a:t>
            </a:r>
            <a:endParaRPr lang="ro-RO" dirty="0" smtClean="0"/>
          </a:p>
          <a:p>
            <a:r>
              <a:rPr lang="en-US" dirty="0" smtClean="0"/>
              <a:t>ISCED </a:t>
            </a:r>
            <a:r>
              <a:rPr lang="en-US" dirty="0" err="1"/>
              <a:t>nivel</a:t>
            </a:r>
            <a:r>
              <a:rPr lang="en-US" dirty="0"/>
              <a:t> 2 – </a:t>
            </a:r>
            <a:r>
              <a:rPr lang="en-US" dirty="0" err="1"/>
              <a:t>Învăţământ</a:t>
            </a:r>
            <a:r>
              <a:rPr lang="en-US" dirty="0"/>
              <a:t> </a:t>
            </a:r>
            <a:r>
              <a:rPr lang="en-US" dirty="0" err="1" smtClean="0"/>
              <a:t>gimnazial</a:t>
            </a:r>
            <a:endParaRPr lang="en-US" dirty="0"/>
          </a:p>
          <a:p>
            <a:r>
              <a:rPr lang="en-US" dirty="0"/>
              <a:t>ISCED </a:t>
            </a:r>
            <a:r>
              <a:rPr lang="en-US" dirty="0" err="1"/>
              <a:t>nivel</a:t>
            </a:r>
            <a:r>
              <a:rPr lang="en-US" dirty="0"/>
              <a:t> 3 – </a:t>
            </a:r>
            <a:r>
              <a:rPr lang="en-US" dirty="0" err="1"/>
              <a:t>Învăţământ</a:t>
            </a:r>
            <a:r>
              <a:rPr lang="en-US" dirty="0"/>
              <a:t> </a:t>
            </a:r>
            <a:r>
              <a:rPr lang="en-US" dirty="0" err="1" smtClean="0"/>
              <a:t>liceal</a:t>
            </a:r>
            <a:endParaRPr lang="en-US" dirty="0"/>
          </a:p>
          <a:p>
            <a:r>
              <a:rPr lang="en-US" dirty="0"/>
              <a:t>ISCED </a:t>
            </a:r>
            <a:r>
              <a:rPr lang="en-US" dirty="0" err="1"/>
              <a:t>nivel</a:t>
            </a:r>
            <a:r>
              <a:rPr lang="en-US" dirty="0"/>
              <a:t> 4 – </a:t>
            </a:r>
            <a:r>
              <a:rPr lang="en-US" dirty="0" err="1"/>
              <a:t>Învăţământ</a:t>
            </a:r>
            <a:r>
              <a:rPr lang="en-US" dirty="0"/>
              <a:t> </a:t>
            </a:r>
            <a:r>
              <a:rPr lang="en-US" dirty="0" err="1" smtClean="0"/>
              <a:t>postliceal</a:t>
            </a:r>
            <a:endParaRPr lang="en-US" dirty="0"/>
          </a:p>
          <a:p>
            <a:pPr marL="0" indent="0">
              <a:buNone/>
            </a:pPr>
            <a:r>
              <a:rPr lang="en-US" dirty="0" err="1"/>
              <a:t>Învăţământ</a:t>
            </a:r>
            <a:r>
              <a:rPr lang="en-US" dirty="0"/>
              <a:t> </a:t>
            </a:r>
            <a:r>
              <a:rPr lang="en-US" dirty="0" smtClean="0"/>
              <a:t>superior</a:t>
            </a:r>
            <a:endParaRPr lang="ro-RO" dirty="0" smtClean="0"/>
          </a:p>
          <a:p>
            <a:r>
              <a:rPr lang="en-US" dirty="0" smtClean="0"/>
              <a:t>ISCED </a:t>
            </a:r>
            <a:r>
              <a:rPr lang="en-US" dirty="0" err="1"/>
              <a:t>nivel</a:t>
            </a:r>
            <a:r>
              <a:rPr lang="en-US" dirty="0"/>
              <a:t> 5 – </a:t>
            </a:r>
            <a:r>
              <a:rPr lang="en-US" dirty="0" err="1"/>
              <a:t>Învăţământ</a:t>
            </a:r>
            <a:r>
              <a:rPr lang="en-US" dirty="0"/>
              <a:t> superior de </a:t>
            </a:r>
            <a:r>
              <a:rPr lang="en-US" dirty="0" err="1"/>
              <a:t>scurtă</a:t>
            </a:r>
            <a:r>
              <a:rPr lang="en-US" dirty="0"/>
              <a:t> </a:t>
            </a:r>
            <a:r>
              <a:rPr lang="en-US" dirty="0" err="1"/>
              <a:t>durată</a:t>
            </a:r>
            <a:r>
              <a:rPr lang="en-US" dirty="0"/>
              <a:t> </a:t>
            </a:r>
            <a:endParaRPr lang="ro-RO" dirty="0" smtClean="0"/>
          </a:p>
          <a:p>
            <a:r>
              <a:rPr lang="en-US" dirty="0" smtClean="0"/>
              <a:t>ISCED </a:t>
            </a:r>
            <a:r>
              <a:rPr lang="en-US" dirty="0" err="1"/>
              <a:t>nivel</a:t>
            </a:r>
            <a:r>
              <a:rPr lang="en-US" dirty="0"/>
              <a:t> 6 – </a:t>
            </a:r>
            <a:r>
              <a:rPr lang="en-US" dirty="0" err="1"/>
              <a:t>Licenţă</a:t>
            </a:r>
            <a:r>
              <a:rPr lang="en-US" dirty="0"/>
              <a:t> </a:t>
            </a:r>
            <a:r>
              <a:rPr lang="en-US" dirty="0" err="1"/>
              <a:t>sau</a:t>
            </a:r>
            <a:r>
              <a:rPr lang="en-US" dirty="0"/>
              <a:t> </a:t>
            </a:r>
            <a:r>
              <a:rPr lang="en-US" dirty="0" err="1"/>
              <a:t>nivel</a:t>
            </a:r>
            <a:r>
              <a:rPr lang="en-US" dirty="0"/>
              <a:t> </a:t>
            </a:r>
            <a:r>
              <a:rPr lang="en-US" dirty="0" err="1" smtClean="0"/>
              <a:t>echivalent</a:t>
            </a:r>
            <a:endParaRPr lang="en-US" dirty="0"/>
          </a:p>
          <a:p>
            <a:r>
              <a:rPr lang="en-US" dirty="0"/>
              <a:t>ISCED </a:t>
            </a:r>
            <a:r>
              <a:rPr lang="en-US" dirty="0" err="1"/>
              <a:t>nivel</a:t>
            </a:r>
            <a:r>
              <a:rPr lang="en-US" dirty="0"/>
              <a:t> 7 – Master </a:t>
            </a:r>
            <a:r>
              <a:rPr lang="en-US" dirty="0" err="1"/>
              <a:t>sau</a:t>
            </a:r>
            <a:r>
              <a:rPr lang="en-US" dirty="0"/>
              <a:t> </a:t>
            </a:r>
            <a:r>
              <a:rPr lang="en-US" dirty="0" err="1"/>
              <a:t>nivel</a:t>
            </a:r>
            <a:r>
              <a:rPr lang="en-US" dirty="0"/>
              <a:t> </a:t>
            </a:r>
            <a:r>
              <a:rPr lang="en-US" dirty="0" err="1" smtClean="0"/>
              <a:t>echivalent</a:t>
            </a:r>
            <a:endParaRPr lang="en-US" dirty="0"/>
          </a:p>
          <a:p>
            <a:r>
              <a:rPr lang="es-ES" dirty="0"/>
              <a:t>ISCED nivel 8 – </a:t>
            </a:r>
            <a:r>
              <a:rPr lang="es-ES" dirty="0" err="1"/>
              <a:t>Doctorat</a:t>
            </a:r>
            <a:r>
              <a:rPr lang="es-ES" dirty="0"/>
              <a:t> </a:t>
            </a:r>
            <a:r>
              <a:rPr lang="es-ES" dirty="0" err="1"/>
              <a:t>sau</a:t>
            </a:r>
            <a:r>
              <a:rPr lang="es-ES" dirty="0"/>
              <a:t> nivel </a:t>
            </a:r>
            <a:r>
              <a:rPr lang="es-ES" dirty="0" err="1"/>
              <a:t>echivalent</a:t>
            </a:r>
            <a:endParaRPr lang="en-US" dirty="0"/>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00414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524" y="1127206"/>
            <a:ext cx="9087163" cy="761979"/>
          </a:xfrm>
        </p:spPr>
        <p:txBody>
          <a:bodyPr>
            <a:noAutofit/>
          </a:bodyPr>
          <a:lstStyle/>
          <a:p>
            <a:pPr algn="ctr"/>
            <a:r>
              <a:rPr lang="ro-RO" dirty="0" smtClean="0"/>
              <a:t>NIVELURILE ISCED-F</a:t>
            </a:r>
            <a:endParaRPr lang="en-US" dirty="0"/>
          </a:p>
        </p:txBody>
      </p:sp>
      <p:sp>
        <p:nvSpPr>
          <p:cNvPr id="4" name="Content Placeholder 3"/>
          <p:cNvSpPr>
            <a:spLocks noGrp="1"/>
          </p:cNvSpPr>
          <p:nvPr>
            <p:ph sz="half" idx="2"/>
          </p:nvPr>
        </p:nvSpPr>
        <p:spPr>
          <a:xfrm>
            <a:off x="901620" y="2318401"/>
            <a:ext cx="9803761" cy="3608733"/>
          </a:xfrm>
        </p:spPr>
        <p:txBody>
          <a:bodyPr>
            <a:normAutofit/>
          </a:bodyPr>
          <a:lstStyle/>
          <a:p>
            <a:pPr algn="just"/>
            <a:r>
              <a:rPr lang="ro-RO" dirty="0" smtClean="0"/>
              <a:t>P</a:t>
            </a:r>
            <a:r>
              <a:rPr lang="en-US" dirty="0" err="1" smtClean="0"/>
              <a:t>eriodic</a:t>
            </a:r>
            <a:r>
              <a:rPr lang="en-US" dirty="0" smtClean="0"/>
              <a:t> </a:t>
            </a:r>
            <a:r>
              <a:rPr lang="en-US" dirty="0" err="1"/>
              <a:t>cadrul</a:t>
            </a:r>
            <a:r>
              <a:rPr lang="en-US" dirty="0"/>
              <a:t> </a:t>
            </a:r>
            <a:r>
              <a:rPr lang="en-US" dirty="0" err="1"/>
              <a:t>este</a:t>
            </a:r>
            <a:r>
              <a:rPr lang="en-US" dirty="0"/>
              <a:t> </a:t>
            </a:r>
            <a:r>
              <a:rPr lang="en-US" dirty="0" err="1"/>
              <a:t>actualizat</a:t>
            </a:r>
            <a:r>
              <a:rPr lang="en-US" dirty="0"/>
              <a:t> pentru a </a:t>
            </a:r>
            <a:r>
              <a:rPr lang="en-US" dirty="0" err="1"/>
              <a:t>prinde</a:t>
            </a:r>
            <a:r>
              <a:rPr lang="en-US" dirty="0"/>
              <a:t> </a:t>
            </a:r>
            <a:r>
              <a:rPr lang="en-US" dirty="0" err="1"/>
              <a:t>mai</a:t>
            </a:r>
            <a:r>
              <a:rPr lang="en-US" dirty="0"/>
              <a:t> bine </a:t>
            </a:r>
            <a:r>
              <a:rPr lang="en-US" dirty="0" err="1"/>
              <a:t>evoluţiile</a:t>
            </a:r>
            <a:r>
              <a:rPr lang="en-US" dirty="0"/>
              <a:t> </a:t>
            </a:r>
            <a:r>
              <a:rPr lang="en-US" dirty="0" err="1"/>
              <a:t>înregistrate</a:t>
            </a:r>
            <a:r>
              <a:rPr lang="en-US" dirty="0"/>
              <a:t> de </a:t>
            </a:r>
            <a:r>
              <a:rPr lang="en-US" dirty="0" err="1"/>
              <a:t>sistemele</a:t>
            </a:r>
            <a:r>
              <a:rPr lang="en-US" dirty="0"/>
              <a:t> de </a:t>
            </a:r>
            <a:r>
              <a:rPr lang="en-US" dirty="0" err="1"/>
              <a:t>educaţie</a:t>
            </a:r>
            <a:r>
              <a:rPr lang="en-US" dirty="0"/>
              <a:t> din </a:t>
            </a:r>
            <a:r>
              <a:rPr lang="en-US" dirty="0" err="1"/>
              <a:t>întreaga</a:t>
            </a:r>
            <a:r>
              <a:rPr lang="en-US" dirty="0"/>
              <a:t> </a:t>
            </a:r>
            <a:r>
              <a:rPr lang="en-US" dirty="0" err="1"/>
              <a:t>lume</a:t>
            </a:r>
            <a:r>
              <a:rPr lang="en-US" dirty="0"/>
              <a:t>.</a:t>
            </a:r>
            <a:r>
              <a:rPr lang="ro-RO" dirty="0"/>
              <a:t> </a:t>
            </a:r>
            <a:endParaRPr lang="ro-RO" dirty="0" smtClean="0"/>
          </a:p>
          <a:p>
            <a:pPr lvl="1"/>
            <a:r>
              <a:rPr lang="ro-RO" dirty="0" smtClean="0"/>
              <a:t>Ultima </a:t>
            </a:r>
            <a:r>
              <a:rPr lang="ro-RO" dirty="0"/>
              <a:t>actualizare – 2013. </a:t>
            </a:r>
            <a:endParaRPr lang="ro-RO" dirty="0" smtClean="0"/>
          </a:p>
          <a:p>
            <a:r>
              <a:rPr lang="ro-RO" dirty="0"/>
              <a:t>Structură ierarhizată </a:t>
            </a:r>
            <a:r>
              <a:rPr lang="ro-RO" dirty="0" smtClean="0"/>
              <a:t>arborescentă: </a:t>
            </a:r>
            <a:endParaRPr lang="ro-RO" dirty="0"/>
          </a:p>
          <a:p>
            <a:pPr lvl="1"/>
            <a:r>
              <a:rPr lang="ro-RO" dirty="0" smtClean="0"/>
              <a:t>Domeniu larg (2 cifre)</a:t>
            </a:r>
            <a:endParaRPr lang="ro-RO" dirty="0"/>
          </a:p>
          <a:p>
            <a:pPr lvl="1"/>
            <a:r>
              <a:rPr lang="ro-RO" dirty="0" smtClean="0"/>
              <a:t>Domeniu restrâns (3 </a:t>
            </a:r>
            <a:r>
              <a:rPr lang="ro-RO" dirty="0"/>
              <a:t>cifre)</a:t>
            </a:r>
          </a:p>
          <a:p>
            <a:pPr lvl="1"/>
            <a:r>
              <a:rPr lang="ro-RO" dirty="0" smtClean="0"/>
              <a:t>Domeniu detaliat (4 </a:t>
            </a:r>
            <a:r>
              <a:rPr lang="ro-RO" dirty="0"/>
              <a:t>cifre</a:t>
            </a:r>
            <a:r>
              <a:rPr lang="ro-RO" dirty="0" smtClean="0"/>
              <a:t>)</a:t>
            </a:r>
            <a:endParaRPr lang="en-US" dirty="0" smtClean="0"/>
          </a:p>
          <a:p>
            <a:pPr lvl="1"/>
            <a:r>
              <a:rPr lang="en-US" dirty="0" err="1" smtClean="0"/>
              <a:t>Specializ</a:t>
            </a:r>
            <a:r>
              <a:rPr lang="ro-RO" dirty="0" smtClean="0"/>
              <a:t>ă</a:t>
            </a:r>
            <a:r>
              <a:rPr lang="en-US" dirty="0" smtClean="0"/>
              <a:t>rile (</a:t>
            </a:r>
            <a:r>
              <a:rPr lang="en-US" dirty="0" err="1" smtClean="0"/>
              <a:t>codate</a:t>
            </a:r>
            <a:r>
              <a:rPr lang="en-US" dirty="0" smtClean="0"/>
              <a:t>- </a:t>
            </a:r>
            <a:r>
              <a:rPr lang="en-US" dirty="0" err="1" smtClean="0"/>
              <a:t>pe</a:t>
            </a:r>
            <a:r>
              <a:rPr lang="en-US" dirty="0" smtClean="0"/>
              <a:t> </a:t>
            </a:r>
            <a:r>
              <a:rPr lang="en-US" dirty="0" err="1" smtClean="0"/>
              <a:t>universitate</a:t>
            </a:r>
            <a:r>
              <a:rPr lang="en-US" dirty="0" smtClean="0"/>
              <a:t>)</a:t>
            </a:r>
            <a:endParaRPr lang="ro-RO" dirty="0"/>
          </a:p>
          <a:p>
            <a:endParaRPr lang="ro-RO" dirty="0"/>
          </a:p>
          <a:p>
            <a:endParaRPr lang="en-US" dirty="0"/>
          </a:p>
        </p:txBody>
      </p:sp>
      <p:sp>
        <p:nvSpPr>
          <p:cNvPr id="6"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557875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278" y="999179"/>
            <a:ext cx="8657054" cy="947213"/>
          </a:xfrm>
        </p:spPr>
        <p:txBody>
          <a:bodyPr>
            <a:normAutofit/>
          </a:bodyPr>
          <a:lstStyle/>
          <a:p>
            <a:pPr algn="ctr"/>
            <a:r>
              <a:rPr lang="ro-RO" dirty="0" smtClean="0"/>
              <a:t>ISCED-F – SISTEM TAXONOMIC</a:t>
            </a:r>
            <a:endParaRPr lang="en-US" dirty="0"/>
          </a:p>
        </p:txBody>
      </p:sp>
      <p:grpSp>
        <p:nvGrpSpPr>
          <p:cNvPr id="9" name="Group 8"/>
          <p:cNvGrpSpPr/>
          <p:nvPr/>
        </p:nvGrpSpPr>
        <p:grpSpPr>
          <a:xfrm>
            <a:off x="2167218" y="2420904"/>
            <a:ext cx="5147982" cy="3584035"/>
            <a:chOff x="838751" y="2761759"/>
            <a:chExt cx="4520096" cy="2385405"/>
          </a:xfrm>
        </p:grpSpPr>
        <p:sp>
          <p:nvSpPr>
            <p:cNvPr id="10" name="Freeform 9"/>
            <p:cNvSpPr/>
            <p:nvPr/>
          </p:nvSpPr>
          <p:spPr>
            <a:xfrm>
              <a:off x="4348840" y="3879127"/>
              <a:ext cx="91440" cy="151875"/>
            </a:xfrm>
            <a:custGeom>
              <a:avLst/>
              <a:gdLst/>
              <a:ahLst/>
              <a:cxnLst/>
              <a:rect l="0" t="0" r="0" b="0"/>
              <a:pathLst>
                <a:path>
                  <a:moveTo>
                    <a:pt x="45720" y="0"/>
                  </a:moveTo>
                  <a:lnTo>
                    <a:pt x="45720"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Freeform 10"/>
            <p:cNvSpPr/>
            <p:nvPr/>
          </p:nvSpPr>
          <p:spPr>
            <a:xfrm>
              <a:off x="3400139" y="3245108"/>
              <a:ext cx="994421" cy="151875"/>
            </a:xfrm>
            <a:custGeom>
              <a:avLst/>
              <a:gdLst/>
              <a:ahLst/>
              <a:cxnLst/>
              <a:rect l="0" t="0" r="0" b="0"/>
              <a:pathLst>
                <a:path>
                  <a:moveTo>
                    <a:pt x="0" y="0"/>
                  </a:moveTo>
                  <a:lnTo>
                    <a:pt x="0" y="76540"/>
                  </a:lnTo>
                  <a:lnTo>
                    <a:pt x="994421" y="76540"/>
                  </a:lnTo>
                  <a:lnTo>
                    <a:pt x="994421" y="15187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Freeform 11"/>
            <p:cNvSpPr/>
            <p:nvPr/>
          </p:nvSpPr>
          <p:spPr>
            <a:xfrm>
              <a:off x="2405718" y="3879127"/>
              <a:ext cx="662947" cy="151875"/>
            </a:xfrm>
            <a:custGeom>
              <a:avLst/>
              <a:gdLst/>
              <a:ahLst/>
              <a:cxnLst/>
              <a:rect l="0" t="0" r="0" b="0"/>
              <a:pathLst>
                <a:path>
                  <a:moveTo>
                    <a:pt x="0" y="0"/>
                  </a:moveTo>
                  <a:lnTo>
                    <a:pt x="0" y="76540"/>
                  </a:lnTo>
                  <a:lnTo>
                    <a:pt x="662947" y="76540"/>
                  </a:lnTo>
                  <a:lnTo>
                    <a:pt x="662947"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12"/>
            <p:cNvSpPr/>
            <p:nvPr/>
          </p:nvSpPr>
          <p:spPr>
            <a:xfrm>
              <a:off x="1742771" y="4513146"/>
              <a:ext cx="662947" cy="151875"/>
            </a:xfrm>
            <a:custGeom>
              <a:avLst/>
              <a:gdLst/>
              <a:ahLst/>
              <a:cxnLst/>
              <a:rect l="0" t="0" r="0" b="0"/>
              <a:pathLst>
                <a:path>
                  <a:moveTo>
                    <a:pt x="0" y="0"/>
                  </a:moveTo>
                  <a:lnTo>
                    <a:pt x="0" y="76540"/>
                  </a:lnTo>
                  <a:lnTo>
                    <a:pt x="662947" y="76540"/>
                  </a:lnTo>
                  <a:lnTo>
                    <a:pt x="662947"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Freeform 13"/>
            <p:cNvSpPr/>
            <p:nvPr/>
          </p:nvSpPr>
          <p:spPr>
            <a:xfrm>
              <a:off x="1079823" y="4513146"/>
              <a:ext cx="662947" cy="151875"/>
            </a:xfrm>
            <a:custGeom>
              <a:avLst/>
              <a:gdLst/>
              <a:ahLst/>
              <a:cxnLst/>
              <a:rect l="0" t="0" r="0" b="0"/>
              <a:pathLst>
                <a:path>
                  <a:moveTo>
                    <a:pt x="662947" y="0"/>
                  </a:moveTo>
                  <a:lnTo>
                    <a:pt x="662947" y="76540"/>
                  </a:lnTo>
                  <a:lnTo>
                    <a:pt x="0" y="76540"/>
                  </a:lnTo>
                  <a:lnTo>
                    <a:pt x="0"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Freeform 14"/>
            <p:cNvSpPr/>
            <p:nvPr/>
          </p:nvSpPr>
          <p:spPr>
            <a:xfrm>
              <a:off x="1742771" y="3879127"/>
              <a:ext cx="662947" cy="151875"/>
            </a:xfrm>
            <a:custGeom>
              <a:avLst/>
              <a:gdLst/>
              <a:ahLst/>
              <a:cxnLst/>
              <a:rect l="0" t="0" r="0" b="0"/>
              <a:pathLst>
                <a:path>
                  <a:moveTo>
                    <a:pt x="662947" y="0"/>
                  </a:moveTo>
                  <a:lnTo>
                    <a:pt x="662947" y="76540"/>
                  </a:lnTo>
                  <a:lnTo>
                    <a:pt x="0" y="76540"/>
                  </a:lnTo>
                  <a:lnTo>
                    <a:pt x="0" y="151875"/>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15"/>
            <p:cNvSpPr/>
            <p:nvPr/>
          </p:nvSpPr>
          <p:spPr>
            <a:xfrm>
              <a:off x="2405718" y="3245108"/>
              <a:ext cx="994421" cy="151875"/>
            </a:xfrm>
            <a:custGeom>
              <a:avLst/>
              <a:gdLst/>
              <a:ahLst/>
              <a:cxnLst/>
              <a:rect l="0" t="0" r="0" b="0"/>
              <a:pathLst>
                <a:path>
                  <a:moveTo>
                    <a:pt x="994421" y="0"/>
                  </a:moveTo>
                  <a:lnTo>
                    <a:pt x="994421" y="76540"/>
                  </a:lnTo>
                  <a:lnTo>
                    <a:pt x="0" y="76540"/>
                  </a:lnTo>
                  <a:lnTo>
                    <a:pt x="0" y="15187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7" name="Oval 16"/>
            <p:cNvSpPr/>
            <p:nvPr/>
          </p:nvSpPr>
          <p:spPr>
            <a:xfrm>
              <a:off x="3159067" y="2762965"/>
              <a:ext cx="482143" cy="482143"/>
            </a:xfrm>
            <a:prstGeom prst="ellipse">
              <a:avLst/>
            </a:pr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Freeform 17"/>
            <p:cNvSpPr/>
            <p:nvPr/>
          </p:nvSpPr>
          <p:spPr>
            <a:xfrm>
              <a:off x="3641211" y="2761759"/>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a:t>ISCED</a:t>
              </a:r>
              <a:endParaRPr lang="en-US" sz="1300" kern="1200" dirty="0"/>
            </a:p>
          </p:txBody>
        </p:sp>
        <p:sp>
          <p:nvSpPr>
            <p:cNvPr id="19" name="Oval 18"/>
            <p:cNvSpPr/>
            <p:nvPr/>
          </p:nvSpPr>
          <p:spPr>
            <a:xfrm>
              <a:off x="2164646" y="3396983"/>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Freeform 19"/>
            <p:cNvSpPr/>
            <p:nvPr/>
          </p:nvSpPr>
          <p:spPr>
            <a:xfrm>
              <a:off x="2646790" y="3395778"/>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larg (</a:t>
              </a:r>
              <a:r>
                <a:rPr lang="en-US" sz="1300" dirty="0"/>
                <a:t>1</a:t>
              </a:r>
              <a:r>
                <a:rPr lang="ro-RO" sz="1300" kern="1200" dirty="0" smtClean="0"/>
                <a:t>) </a:t>
              </a:r>
              <a:endParaRPr lang="en-US" sz="1300" kern="1200" dirty="0"/>
            </a:p>
          </p:txBody>
        </p:sp>
        <p:sp>
          <p:nvSpPr>
            <p:cNvPr id="21" name="Oval 20"/>
            <p:cNvSpPr/>
            <p:nvPr/>
          </p:nvSpPr>
          <p:spPr>
            <a:xfrm>
              <a:off x="1501699" y="4031002"/>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Freeform 21"/>
            <p:cNvSpPr/>
            <p:nvPr/>
          </p:nvSpPr>
          <p:spPr>
            <a:xfrm>
              <a:off x="1983842" y="4029797"/>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restrâns</a:t>
              </a:r>
              <a:r>
                <a:rPr lang="en-US" sz="1300" kern="1200" dirty="0" smtClean="0"/>
                <a:t> 1</a:t>
              </a:r>
              <a:endParaRPr lang="en-US" sz="1300" kern="1200" dirty="0"/>
            </a:p>
          </p:txBody>
        </p:sp>
        <p:sp>
          <p:nvSpPr>
            <p:cNvPr id="23" name="Oval 22"/>
            <p:cNvSpPr/>
            <p:nvPr/>
          </p:nvSpPr>
          <p:spPr>
            <a:xfrm>
              <a:off x="838751" y="4665021"/>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Freeform 23"/>
            <p:cNvSpPr/>
            <p:nvPr/>
          </p:nvSpPr>
          <p:spPr>
            <a:xfrm>
              <a:off x="1320895" y="4663816"/>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a:t>Domeniu </a:t>
              </a:r>
              <a:r>
                <a:rPr lang="ro-RO" sz="1300" kern="1200" dirty="0" smtClean="0"/>
                <a:t>detaliat</a:t>
              </a:r>
              <a:r>
                <a:rPr lang="en-US" sz="1300" kern="1200" dirty="0" smtClean="0"/>
                <a:t> 1</a:t>
              </a:r>
              <a:endParaRPr lang="en-US" sz="1300" kern="1200" dirty="0"/>
            </a:p>
          </p:txBody>
        </p:sp>
        <p:sp>
          <p:nvSpPr>
            <p:cNvPr id="25" name="Oval 24"/>
            <p:cNvSpPr/>
            <p:nvPr/>
          </p:nvSpPr>
          <p:spPr>
            <a:xfrm>
              <a:off x="2164646" y="4665021"/>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Freeform 25"/>
            <p:cNvSpPr/>
            <p:nvPr/>
          </p:nvSpPr>
          <p:spPr>
            <a:xfrm>
              <a:off x="2646790" y="4663816"/>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a:t>Domeniu </a:t>
              </a:r>
              <a:r>
                <a:rPr lang="ro-RO" sz="1300" kern="1200" dirty="0" smtClean="0"/>
                <a:t>detaliat</a:t>
              </a:r>
              <a:r>
                <a:rPr lang="en-US" sz="1300" kern="1200" dirty="0" smtClean="0"/>
                <a:t> </a:t>
              </a:r>
            </a:p>
            <a:p>
              <a:pPr lvl="0" algn="ctr" defTabSz="577850">
                <a:lnSpc>
                  <a:spcPct val="90000"/>
                </a:lnSpc>
                <a:spcBef>
                  <a:spcPct val="0"/>
                </a:spcBef>
                <a:spcAft>
                  <a:spcPct val="35000"/>
                </a:spcAft>
              </a:pPr>
              <a:r>
                <a:rPr lang="en-US" sz="1300" kern="1200" dirty="0" smtClean="0"/>
                <a:t>143 </a:t>
              </a:r>
              <a:endParaRPr lang="en-US" sz="1300" kern="1200" dirty="0"/>
            </a:p>
          </p:txBody>
        </p:sp>
        <p:sp>
          <p:nvSpPr>
            <p:cNvPr id="27" name="Oval 26"/>
            <p:cNvSpPr/>
            <p:nvPr/>
          </p:nvSpPr>
          <p:spPr>
            <a:xfrm>
              <a:off x="2827594" y="4031002"/>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Freeform 27"/>
            <p:cNvSpPr/>
            <p:nvPr/>
          </p:nvSpPr>
          <p:spPr>
            <a:xfrm>
              <a:off x="3309737" y="4029797"/>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restrâns</a:t>
              </a:r>
              <a:endParaRPr lang="en-US" sz="1300" kern="1200" dirty="0"/>
            </a:p>
          </p:txBody>
        </p:sp>
        <p:sp>
          <p:nvSpPr>
            <p:cNvPr id="29" name="Oval 28"/>
            <p:cNvSpPr/>
            <p:nvPr/>
          </p:nvSpPr>
          <p:spPr>
            <a:xfrm>
              <a:off x="4153489" y="3396983"/>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Freeform 29"/>
            <p:cNvSpPr/>
            <p:nvPr/>
          </p:nvSpPr>
          <p:spPr>
            <a:xfrm>
              <a:off x="4635632" y="3395778"/>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larg (</a:t>
              </a:r>
              <a:r>
                <a:rPr lang="en-US" sz="1300" dirty="0" smtClean="0"/>
                <a:t>10</a:t>
              </a:r>
              <a:r>
                <a:rPr lang="ro-RO" sz="1300" kern="1200" dirty="0" smtClean="0"/>
                <a:t>)</a:t>
              </a:r>
              <a:endParaRPr lang="en-US" sz="1300" kern="1200" dirty="0"/>
            </a:p>
          </p:txBody>
        </p:sp>
        <p:sp>
          <p:nvSpPr>
            <p:cNvPr id="31" name="Oval 30"/>
            <p:cNvSpPr/>
            <p:nvPr/>
          </p:nvSpPr>
          <p:spPr>
            <a:xfrm>
              <a:off x="4153489" y="4031002"/>
              <a:ext cx="482143" cy="48214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Freeform 31"/>
            <p:cNvSpPr/>
            <p:nvPr/>
          </p:nvSpPr>
          <p:spPr>
            <a:xfrm>
              <a:off x="4635632" y="4029797"/>
              <a:ext cx="723215" cy="482143"/>
            </a:xfrm>
            <a:custGeom>
              <a:avLst/>
              <a:gdLst>
                <a:gd name="connsiteX0" fmla="*/ 0 w 723215"/>
                <a:gd name="connsiteY0" fmla="*/ 0 h 482143"/>
                <a:gd name="connsiteX1" fmla="*/ 723215 w 723215"/>
                <a:gd name="connsiteY1" fmla="*/ 0 h 482143"/>
                <a:gd name="connsiteX2" fmla="*/ 723215 w 723215"/>
                <a:gd name="connsiteY2" fmla="*/ 482143 h 482143"/>
                <a:gd name="connsiteX3" fmla="*/ 0 w 723215"/>
                <a:gd name="connsiteY3" fmla="*/ 482143 h 482143"/>
                <a:gd name="connsiteX4" fmla="*/ 0 w 723215"/>
                <a:gd name="connsiteY4" fmla="*/ 0 h 4821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215" h="482143">
                  <a:moveTo>
                    <a:pt x="0" y="0"/>
                  </a:moveTo>
                  <a:lnTo>
                    <a:pt x="723215" y="0"/>
                  </a:lnTo>
                  <a:lnTo>
                    <a:pt x="723215" y="482143"/>
                  </a:lnTo>
                  <a:lnTo>
                    <a:pt x="0" y="48214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o-RO" sz="1300" kern="1200" dirty="0" smtClean="0"/>
                <a:t>Domeniu restrâns</a:t>
              </a:r>
              <a:r>
                <a:rPr lang="en-US" sz="1300" kern="1200" dirty="0" smtClean="0"/>
                <a:t>-52</a:t>
              </a:r>
              <a:endParaRPr lang="en-US" sz="1300" kern="1200" dirty="0"/>
            </a:p>
          </p:txBody>
        </p:sp>
      </p:grpSp>
      <p:sp>
        <p:nvSpPr>
          <p:cNvPr id="33"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2376589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2120" y="880107"/>
            <a:ext cx="8613316" cy="940068"/>
          </a:xfrm>
        </p:spPr>
        <p:txBody>
          <a:bodyPr>
            <a:noAutofit/>
          </a:bodyPr>
          <a:lstStyle/>
          <a:p>
            <a:pPr algn="ctr"/>
            <a:r>
              <a:rPr lang="ro-RO" sz="4000" dirty="0" smtClean="0"/>
              <a:t>ISCED–F – DOMENII LARGI </a:t>
            </a:r>
            <a:endParaRPr lang="en-US" sz="4000" dirty="0"/>
          </a:p>
        </p:txBody>
      </p:sp>
      <p:sp>
        <p:nvSpPr>
          <p:cNvPr id="3" name="Content Placeholder 2"/>
          <p:cNvSpPr>
            <a:spLocks noGrp="1"/>
          </p:cNvSpPr>
          <p:nvPr>
            <p:ph idx="1"/>
          </p:nvPr>
        </p:nvSpPr>
        <p:spPr>
          <a:xfrm>
            <a:off x="1117281" y="1820175"/>
            <a:ext cx="8596668" cy="4316304"/>
          </a:xfrm>
        </p:spPr>
        <p:txBody>
          <a:bodyPr>
            <a:normAutofit fontScale="70000" lnSpcReduction="20000"/>
          </a:bodyPr>
          <a:lstStyle/>
          <a:p>
            <a:pPr marL="0" indent="0">
              <a:buNone/>
            </a:pPr>
            <a:endParaRPr lang="ro-RO" b="1" dirty="0" smtClean="0"/>
          </a:p>
          <a:p>
            <a:r>
              <a:rPr lang="en-US" dirty="0"/>
              <a:t>01 </a:t>
            </a:r>
            <a:r>
              <a:rPr lang="en-US" dirty="0" err="1" smtClean="0"/>
              <a:t>Educa</a:t>
            </a:r>
            <a:r>
              <a:rPr lang="ro-RO" dirty="0" smtClean="0"/>
              <a:t>ție</a:t>
            </a:r>
            <a:r>
              <a:rPr lang="en-US" dirty="0" smtClean="0"/>
              <a:t> </a:t>
            </a:r>
            <a:endParaRPr lang="ro-RO" dirty="0" smtClean="0"/>
          </a:p>
          <a:p>
            <a:r>
              <a:rPr lang="en-US" b="1" i="1" dirty="0"/>
              <a:t>02 Arte </a:t>
            </a:r>
            <a:r>
              <a:rPr lang="en-US" b="1" i="1" dirty="0" err="1"/>
              <a:t>şi</a:t>
            </a:r>
            <a:r>
              <a:rPr lang="en-US" b="1" i="1" dirty="0"/>
              <a:t> </a:t>
            </a:r>
            <a:r>
              <a:rPr lang="en-US" b="1" i="1" dirty="0" err="1"/>
              <a:t>ştiinţe</a:t>
            </a:r>
            <a:r>
              <a:rPr lang="en-US" b="1" i="1" dirty="0"/>
              <a:t> </a:t>
            </a:r>
            <a:r>
              <a:rPr lang="en-US" b="1" i="1" dirty="0" err="1" smtClean="0"/>
              <a:t>umaniste</a:t>
            </a:r>
            <a:endParaRPr lang="ro-RO" b="1" i="1" dirty="0" smtClean="0"/>
          </a:p>
          <a:p>
            <a:r>
              <a:rPr lang="en-US" dirty="0" smtClean="0"/>
              <a:t>03 </a:t>
            </a:r>
            <a:r>
              <a:rPr lang="ro-RO" dirty="0" smtClean="0"/>
              <a:t>Științe sociale, jurnalism și informații</a:t>
            </a:r>
          </a:p>
          <a:p>
            <a:r>
              <a:rPr lang="en-US" dirty="0"/>
              <a:t>04 </a:t>
            </a:r>
            <a:r>
              <a:rPr lang="en-US" dirty="0" err="1"/>
              <a:t>Afaceri</a:t>
            </a:r>
            <a:r>
              <a:rPr lang="en-US" dirty="0"/>
              <a:t>, </a:t>
            </a:r>
            <a:r>
              <a:rPr lang="en-US" dirty="0" err="1"/>
              <a:t>administraţie</a:t>
            </a:r>
            <a:r>
              <a:rPr lang="en-US" dirty="0"/>
              <a:t> </a:t>
            </a:r>
            <a:r>
              <a:rPr lang="en-US" dirty="0" err="1"/>
              <a:t>şi</a:t>
            </a:r>
            <a:r>
              <a:rPr lang="en-US" dirty="0"/>
              <a:t> </a:t>
            </a:r>
            <a:r>
              <a:rPr lang="en-US" dirty="0" err="1" smtClean="0"/>
              <a:t>drept</a:t>
            </a:r>
            <a:endParaRPr lang="ro-RO" dirty="0" smtClean="0"/>
          </a:p>
          <a:p>
            <a:r>
              <a:rPr lang="en-US" dirty="0"/>
              <a:t>05 </a:t>
            </a:r>
            <a:r>
              <a:rPr lang="en-US" dirty="0" err="1"/>
              <a:t>Ştiinţele</a:t>
            </a:r>
            <a:r>
              <a:rPr lang="en-US" dirty="0"/>
              <a:t> </a:t>
            </a:r>
            <a:r>
              <a:rPr lang="en-US" dirty="0" err="1"/>
              <a:t>naturii</a:t>
            </a:r>
            <a:r>
              <a:rPr lang="en-US" dirty="0"/>
              <a:t>, </a:t>
            </a:r>
            <a:r>
              <a:rPr lang="en-US" dirty="0" err="1"/>
              <a:t>matematică</a:t>
            </a:r>
            <a:r>
              <a:rPr lang="en-US" dirty="0"/>
              <a:t> </a:t>
            </a:r>
            <a:r>
              <a:rPr lang="en-US" dirty="0" err="1"/>
              <a:t>şi</a:t>
            </a:r>
            <a:r>
              <a:rPr lang="en-US" dirty="0"/>
              <a:t> </a:t>
            </a:r>
            <a:r>
              <a:rPr lang="en-US" dirty="0" err="1"/>
              <a:t>statistică</a:t>
            </a:r>
            <a:endParaRPr lang="ro-RO" dirty="0" smtClean="0"/>
          </a:p>
          <a:p>
            <a:r>
              <a:rPr lang="fr-FR" dirty="0"/>
              <a:t>06 </a:t>
            </a:r>
            <a:r>
              <a:rPr lang="fr-FR" dirty="0" err="1"/>
              <a:t>Tehnologia</a:t>
            </a:r>
            <a:r>
              <a:rPr lang="fr-FR" dirty="0"/>
              <a:t> </a:t>
            </a:r>
            <a:r>
              <a:rPr lang="fr-FR" dirty="0" err="1"/>
              <a:t>informaţiei</a:t>
            </a:r>
            <a:r>
              <a:rPr lang="fr-FR" dirty="0"/>
              <a:t> </a:t>
            </a:r>
            <a:r>
              <a:rPr lang="fr-FR" dirty="0" err="1"/>
              <a:t>şi</a:t>
            </a:r>
            <a:r>
              <a:rPr lang="fr-FR" dirty="0"/>
              <a:t> </a:t>
            </a:r>
            <a:r>
              <a:rPr lang="fr-FR" dirty="0" err="1"/>
              <a:t>comunicaţiilor</a:t>
            </a:r>
            <a:r>
              <a:rPr lang="fr-FR" dirty="0"/>
              <a:t> (TIC)</a:t>
            </a:r>
            <a:endParaRPr lang="ro-RO" dirty="0" smtClean="0"/>
          </a:p>
          <a:p>
            <a:r>
              <a:rPr lang="en-US" b="1" i="1" dirty="0"/>
              <a:t>07 </a:t>
            </a:r>
            <a:r>
              <a:rPr lang="en-US" b="1" i="1" dirty="0" err="1"/>
              <a:t>Inginerie</a:t>
            </a:r>
            <a:r>
              <a:rPr lang="en-US" b="1" i="1" dirty="0"/>
              <a:t>, </a:t>
            </a:r>
            <a:r>
              <a:rPr lang="en-US" b="1" i="1" dirty="0" err="1"/>
              <a:t>producţie</a:t>
            </a:r>
            <a:r>
              <a:rPr lang="en-US" b="1" i="1" dirty="0"/>
              <a:t> </a:t>
            </a:r>
            <a:r>
              <a:rPr lang="en-US" b="1" i="1" dirty="0" err="1"/>
              <a:t>şi</a:t>
            </a:r>
            <a:r>
              <a:rPr lang="en-US" b="1" i="1" dirty="0"/>
              <a:t> </a:t>
            </a:r>
            <a:r>
              <a:rPr lang="en-US" b="1" i="1" dirty="0" err="1"/>
              <a:t>construcţii</a:t>
            </a:r>
            <a:endParaRPr lang="ro-RO" b="1" i="1" dirty="0" smtClean="0"/>
          </a:p>
          <a:p>
            <a:r>
              <a:rPr lang="en-US" i="1" dirty="0"/>
              <a:t>08 </a:t>
            </a:r>
            <a:r>
              <a:rPr lang="en-US" i="1" dirty="0" err="1"/>
              <a:t>Agricultură</a:t>
            </a:r>
            <a:r>
              <a:rPr lang="en-US" i="1" dirty="0"/>
              <a:t>, </a:t>
            </a:r>
            <a:r>
              <a:rPr lang="en-US" i="1" dirty="0" err="1"/>
              <a:t>silvicultură</a:t>
            </a:r>
            <a:r>
              <a:rPr lang="en-US" i="1" dirty="0"/>
              <a:t>, </a:t>
            </a:r>
            <a:r>
              <a:rPr lang="en-US" i="1" dirty="0" err="1"/>
              <a:t>piscicultură</a:t>
            </a:r>
            <a:r>
              <a:rPr lang="en-US" i="1" dirty="0"/>
              <a:t> </a:t>
            </a:r>
            <a:r>
              <a:rPr lang="en-US" i="1" dirty="0" err="1"/>
              <a:t>şi</a:t>
            </a:r>
            <a:r>
              <a:rPr lang="en-US" i="1" dirty="0"/>
              <a:t> </a:t>
            </a:r>
            <a:r>
              <a:rPr lang="en-US" i="1" dirty="0" err="1"/>
              <a:t>ştiinţe</a:t>
            </a:r>
            <a:r>
              <a:rPr lang="en-US" i="1" dirty="0"/>
              <a:t> </a:t>
            </a:r>
            <a:r>
              <a:rPr lang="en-US" i="1" dirty="0" err="1" smtClean="0"/>
              <a:t>veterinare</a:t>
            </a:r>
            <a:endParaRPr lang="ro-RO" i="1" dirty="0" smtClean="0"/>
          </a:p>
          <a:p>
            <a:r>
              <a:rPr lang="en-US" dirty="0" smtClean="0"/>
              <a:t>09 </a:t>
            </a:r>
            <a:r>
              <a:rPr lang="en-US" dirty="0" err="1"/>
              <a:t>Sănătate</a:t>
            </a:r>
            <a:r>
              <a:rPr lang="en-US" dirty="0"/>
              <a:t> </a:t>
            </a:r>
            <a:r>
              <a:rPr lang="en-US" dirty="0" err="1"/>
              <a:t>şi</a:t>
            </a:r>
            <a:r>
              <a:rPr lang="en-US" dirty="0"/>
              <a:t> </a:t>
            </a:r>
            <a:r>
              <a:rPr lang="en-US" dirty="0" err="1"/>
              <a:t>asistenţă</a:t>
            </a:r>
            <a:r>
              <a:rPr lang="en-US" dirty="0"/>
              <a:t> </a:t>
            </a:r>
            <a:r>
              <a:rPr lang="en-US" dirty="0" smtClean="0"/>
              <a:t>social</a:t>
            </a:r>
            <a:r>
              <a:rPr lang="ro-RO" dirty="0" smtClean="0"/>
              <a:t>ă</a:t>
            </a:r>
          </a:p>
          <a:p>
            <a:r>
              <a:rPr lang="en-US" i="1" dirty="0" smtClean="0"/>
              <a:t>10 </a:t>
            </a:r>
            <a:r>
              <a:rPr lang="en-US" i="1" dirty="0" err="1" smtClean="0"/>
              <a:t>Servic</a:t>
            </a:r>
            <a:r>
              <a:rPr lang="ro-RO" i="1" dirty="0" smtClean="0"/>
              <a:t>ii</a:t>
            </a:r>
            <a:endParaRPr lang="en-US" i="1" dirty="0" smtClean="0"/>
          </a:p>
          <a:p>
            <a:pPr marL="0" indent="0">
              <a:buNone/>
            </a:pPr>
            <a:endParaRPr lang="ro-RO" sz="1900" b="1" i="1" dirty="0" smtClean="0"/>
          </a:p>
          <a:p>
            <a:pPr marL="0" indent="0">
              <a:buNone/>
            </a:pPr>
            <a:r>
              <a:rPr lang="en-US" sz="1900" b="1" i="1" dirty="0" err="1" smtClean="0"/>
              <a:t>Boldat</a:t>
            </a:r>
            <a:r>
              <a:rPr lang="en-US" sz="1900" b="1" i="1" dirty="0" smtClean="0"/>
              <a:t> </a:t>
            </a:r>
            <a:r>
              <a:rPr lang="en-US" sz="1900" b="1" i="1" dirty="0" err="1" smtClean="0"/>
              <a:t>ce</a:t>
            </a:r>
            <a:r>
              <a:rPr lang="en-US" sz="1900" b="1" i="1" dirty="0" smtClean="0"/>
              <a:t> exist</a:t>
            </a:r>
            <a:r>
              <a:rPr lang="ro-RO" sz="1900" b="1" i="1" dirty="0" smtClean="0"/>
              <a:t>ă</a:t>
            </a:r>
            <a:r>
              <a:rPr lang="en-US" sz="1900" b="1" i="1" dirty="0" smtClean="0"/>
              <a:t> la </a:t>
            </a:r>
            <a:r>
              <a:rPr lang="ro-RO" sz="1900" b="1" i="1" dirty="0" smtClean="0"/>
              <a:t>Universitatea Tehnică de Construcții București</a:t>
            </a:r>
            <a:endParaRPr lang="en-US" sz="1900" b="1" i="1" dirty="0"/>
          </a:p>
        </p:txBody>
      </p:sp>
      <p:sp>
        <p:nvSpPr>
          <p:cNvPr id="5"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190716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148" y="1164776"/>
            <a:ext cx="9717497" cy="733035"/>
          </a:xfrm>
        </p:spPr>
        <p:txBody>
          <a:bodyPr>
            <a:noAutofit/>
          </a:bodyPr>
          <a:lstStyle/>
          <a:p>
            <a:pPr algn="ctr"/>
            <a:r>
              <a:rPr lang="ro-RO" sz="2800" dirty="0" smtClean="0"/>
              <a:t>NOMENCLATORUL </a:t>
            </a:r>
            <a:r>
              <a:rPr lang="en-US" sz="2800" dirty="0" smtClean="0"/>
              <a:t>DOMENIILOR ŞI AL SPECIALIZĂRILOR/</a:t>
            </a:r>
            <a:r>
              <a:rPr lang="ro-RO" sz="2800" dirty="0" smtClean="0"/>
              <a:t> </a:t>
            </a:r>
            <a:br>
              <a:rPr lang="ro-RO" sz="2800" dirty="0" smtClean="0"/>
            </a:br>
            <a:r>
              <a:rPr lang="en-US" sz="2800" dirty="0" smtClean="0"/>
              <a:t>PROGRAMELOR DE STUDII UNIVERSITARE</a:t>
            </a:r>
            <a:r>
              <a:rPr lang="ro-RO" sz="2800" dirty="0" smtClean="0"/>
              <a:t> </a:t>
            </a:r>
            <a:r>
              <a:rPr lang="en-US" sz="2800" dirty="0" smtClean="0"/>
              <a:t>HG/</a:t>
            </a:r>
            <a:r>
              <a:rPr lang="ro-RO" sz="2800" dirty="0" smtClean="0"/>
              <a:t> 2018-2019</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79650688"/>
              </p:ext>
            </p:extLst>
          </p:nvPr>
        </p:nvGraphicFramePr>
        <p:xfrm>
          <a:off x="1949993" y="2829464"/>
          <a:ext cx="6214643" cy="2118360"/>
        </p:xfrm>
        <a:graphic>
          <a:graphicData uri="http://schemas.openxmlformats.org/drawingml/2006/table">
            <a:tbl>
              <a:tblPr firstRow="1" bandRow="1">
                <a:tableStyleId>{5C22544A-7EE6-4342-B048-85BDC9FD1C3A}</a:tableStyleId>
              </a:tblPr>
              <a:tblGrid>
                <a:gridCol w="4299578">
                  <a:extLst>
                    <a:ext uri="{9D8B030D-6E8A-4147-A177-3AD203B41FA5}">
                      <a16:colId xmlns:a16="http://schemas.microsoft.com/office/drawing/2014/main" val="3264278042"/>
                    </a:ext>
                  </a:extLst>
                </a:gridCol>
                <a:gridCol w="1915065">
                  <a:extLst>
                    <a:ext uri="{9D8B030D-6E8A-4147-A177-3AD203B41FA5}">
                      <a16:colId xmlns:a16="http://schemas.microsoft.com/office/drawing/2014/main" val="2002089020"/>
                    </a:ext>
                  </a:extLst>
                </a:gridCol>
              </a:tblGrid>
              <a:tr h="167791">
                <a:tc>
                  <a:txBody>
                    <a:bodyPr/>
                    <a:lstStyle/>
                    <a:p>
                      <a:pPr algn="ctr"/>
                      <a:r>
                        <a:rPr lang="ro-RO" dirty="0" smtClean="0"/>
                        <a:t>Categorie</a:t>
                      </a:r>
                      <a:endParaRPr lang="en-US" dirty="0"/>
                    </a:p>
                  </a:txBody>
                  <a:tcPr/>
                </a:tc>
                <a:tc>
                  <a:txBody>
                    <a:bodyPr/>
                    <a:lstStyle/>
                    <a:p>
                      <a:pPr algn="ctr"/>
                      <a:r>
                        <a:rPr lang="ro-RO" dirty="0" smtClean="0"/>
                        <a:t>Număr total</a:t>
                      </a:r>
                      <a:endParaRPr lang="en-US" dirty="0"/>
                    </a:p>
                  </a:txBody>
                  <a:tcPr/>
                </a:tc>
                <a:extLst>
                  <a:ext uri="{0D108BD9-81ED-4DB2-BD59-A6C34878D82A}">
                    <a16:rowId xmlns:a16="http://schemas.microsoft.com/office/drawing/2014/main" val="1924465867"/>
                  </a:ext>
                </a:extLst>
              </a:tr>
              <a:tr h="370840">
                <a:tc>
                  <a:txBody>
                    <a:bodyPr/>
                    <a:lstStyle/>
                    <a:p>
                      <a:r>
                        <a:rPr lang="ro-RO" dirty="0" smtClean="0"/>
                        <a:t>Domeniu fundamental</a:t>
                      </a:r>
                      <a:endParaRPr lang="en-US" dirty="0"/>
                    </a:p>
                  </a:txBody>
                  <a:tcPr/>
                </a:tc>
                <a:tc>
                  <a:txBody>
                    <a:bodyPr/>
                    <a:lstStyle/>
                    <a:p>
                      <a:pPr algn="ctr"/>
                      <a:r>
                        <a:rPr lang="ro-RO" dirty="0" smtClean="0"/>
                        <a:t>6</a:t>
                      </a:r>
                      <a:endParaRPr lang="en-US" dirty="0"/>
                    </a:p>
                  </a:txBody>
                  <a:tcPr/>
                </a:tc>
                <a:extLst>
                  <a:ext uri="{0D108BD9-81ED-4DB2-BD59-A6C34878D82A}">
                    <a16:rowId xmlns:a16="http://schemas.microsoft.com/office/drawing/2014/main" val="2498615709"/>
                  </a:ext>
                </a:extLst>
              </a:tr>
              <a:tr h="370840">
                <a:tc>
                  <a:txBody>
                    <a:bodyPr/>
                    <a:lstStyle/>
                    <a:p>
                      <a:r>
                        <a:rPr lang="ro-RO" dirty="0" smtClean="0"/>
                        <a:t>Ramură de știință</a:t>
                      </a:r>
                      <a:endParaRPr lang="en-US" dirty="0"/>
                    </a:p>
                  </a:txBody>
                  <a:tcPr/>
                </a:tc>
                <a:tc>
                  <a:txBody>
                    <a:bodyPr/>
                    <a:lstStyle/>
                    <a:p>
                      <a:pPr algn="ctr"/>
                      <a:r>
                        <a:rPr lang="ro-RO" dirty="0" smtClean="0"/>
                        <a:t>34</a:t>
                      </a:r>
                      <a:endParaRPr lang="en-US" dirty="0"/>
                    </a:p>
                  </a:txBody>
                  <a:tcPr/>
                </a:tc>
                <a:extLst>
                  <a:ext uri="{0D108BD9-81ED-4DB2-BD59-A6C34878D82A}">
                    <a16:rowId xmlns:a16="http://schemas.microsoft.com/office/drawing/2014/main" val="3351982601"/>
                  </a:ext>
                </a:extLst>
              </a:tr>
              <a:tr h="370840">
                <a:tc>
                  <a:txBody>
                    <a:bodyPr/>
                    <a:lstStyle/>
                    <a:p>
                      <a:r>
                        <a:rPr lang="ro-RO" dirty="0" smtClean="0"/>
                        <a:t>Domeniu de</a:t>
                      </a:r>
                      <a:r>
                        <a:rPr lang="ro-RO" baseline="0" dirty="0" smtClean="0"/>
                        <a:t> studii universitare doctorat/masterat</a:t>
                      </a:r>
                      <a:endParaRPr lang="en-US" dirty="0"/>
                    </a:p>
                  </a:txBody>
                  <a:tcPr/>
                </a:tc>
                <a:tc>
                  <a:txBody>
                    <a:bodyPr/>
                    <a:lstStyle/>
                    <a:p>
                      <a:pPr algn="ctr"/>
                      <a:r>
                        <a:rPr lang="ro-RO" dirty="0" smtClean="0"/>
                        <a:t>78</a:t>
                      </a:r>
                      <a:endParaRPr lang="en-US" dirty="0"/>
                    </a:p>
                  </a:txBody>
                  <a:tcPr/>
                </a:tc>
                <a:extLst>
                  <a:ext uri="{0D108BD9-81ED-4DB2-BD59-A6C34878D82A}">
                    <a16:rowId xmlns:a16="http://schemas.microsoft.com/office/drawing/2014/main" val="211698329"/>
                  </a:ext>
                </a:extLst>
              </a:tr>
              <a:tr h="370840">
                <a:tc>
                  <a:txBody>
                    <a:bodyPr/>
                    <a:lstStyle/>
                    <a:p>
                      <a:r>
                        <a:rPr lang="ro-RO" dirty="0" smtClean="0"/>
                        <a:t>Domeniu de</a:t>
                      </a:r>
                      <a:r>
                        <a:rPr lang="ro-RO" baseline="0" dirty="0" smtClean="0"/>
                        <a:t> studii universitare licență</a:t>
                      </a:r>
                      <a:endParaRPr lang="en-US" dirty="0"/>
                    </a:p>
                  </a:txBody>
                  <a:tcPr/>
                </a:tc>
                <a:tc>
                  <a:txBody>
                    <a:bodyPr/>
                    <a:lstStyle/>
                    <a:p>
                      <a:pPr algn="ctr"/>
                      <a:r>
                        <a:rPr lang="en-US" dirty="0" smtClean="0"/>
                        <a:t>76</a:t>
                      </a:r>
                      <a:endParaRPr lang="en-US" dirty="0"/>
                    </a:p>
                  </a:txBody>
                  <a:tcPr/>
                </a:tc>
                <a:extLst>
                  <a:ext uri="{0D108BD9-81ED-4DB2-BD59-A6C34878D82A}">
                    <a16:rowId xmlns:a16="http://schemas.microsoft.com/office/drawing/2014/main" val="1109842073"/>
                  </a:ext>
                </a:extLst>
              </a:tr>
            </a:tbl>
          </a:graphicData>
        </a:graphic>
      </p:graphicFrame>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84377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6306" y="996833"/>
            <a:ext cx="8788304" cy="898175"/>
          </a:xfrm>
        </p:spPr>
        <p:txBody>
          <a:bodyPr>
            <a:normAutofit/>
          </a:bodyPr>
          <a:lstStyle/>
          <a:p>
            <a:pPr algn="ctr"/>
            <a:r>
              <a:rPr lang="ro-RO" sz="3000" dirty="0" smtClean="0"/>
              <a:t>CORELAREA ISCED F 2013 CU DOMENIILE DIN ROMÂNIA</a:t>
            </a:r>
            <a:endParaRPr lang="en-US" sz="3000" dirty="0"/>
          </a:p>
        </p:txBody>
      </p:sp>
      <p:sp>
        <p:nvSpPr>
          <p:cNvPr id="4" name="Rectangle 3"/>
          <p:cNvSpPr/>
          <p:nvPr/>
        </p:nvSpPr>
        <p:spPr>
          <a:xfrm>
            <a:off x="3113809" y="2707683"/>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err="1" smtClean="0">
                <a:ln>
                  <a:noFill/>
                </a:ln>
                <a:solidFill>
                  <a:prstClr val="white"/>
                </a:solidFill>
                <a:effectLst/>
                <a:uLnTx/>
                <a:uFillTx/>
                <a:latin typeface="Calibri" panose="020F0502020204030204"/>
                <a:ea typeface="+mn-ea"/>
                <a:cs typeface="+mn-cs"/>
              </a:rPr>
              <a:t>Domenii</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lang="en-US" sz="1300" noProof="0" dirty="0" err="1" smtClean="0">
                <a:solidFill>
                  <a:prstClr val="white"/>
                </a:solidFill>
                <a:latin typeface="Calibri" panose="020F0502020204030204"/>
              </a:rPr>
              <a:t>largi</a:t>
            </a:r>
            <a:r>
              <a:rPr lang="en-US" sz="1300" noProof="0" dirty="0" smtClean="0">
                <a:solidFill>
                  <a:prstClr val="white"/>
                </a:solidFill>
                <a:latin typeface="Calibri" panose="020F0502020204030204"/>
              </a:rPr>
              <a:t> </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(10)</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p:cNvSpPr/>
          <p:nvPr/>
        </p:nvSpPr>
        <p:spPr>
          <a:xfrm>
            <a:off x="6298969" y="2707683"/>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fundamentale (6)</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3113809" y="3733980"/>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restr</a:t>
            </a: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ânse (52)</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p:cNvSpPr/>
          <p:nvPr/>
        </p:nvSpPr>
        <p:spPr>
          <a:xfrm>
            <a:off x="6298969" y="3733980"/>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Ramuri de știință (34)</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p:cNvSpPr/>
          <p:nvPr/>
        </p:nvSpPr>
        <p:spPr>
          <a:xfrm>
            <a:off x="3113809" y="4760277"/>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detaliate (143)</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p:nvSpPr>
        <p:spPr>
          <a:xfrm>
            <a:off x="6298969" y="4760277"/>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de licență (</a:t>
            </a:r>
            <a:r>
              <a:rPr lang="en-US" sz="1300" dirty="0" smtClean="0">
                <a:solidFill>
                  <a:prstClr val="white"/>
                </a:solidFill>
                <a:latin typeface="Calibri" panose="020F0502020204030204"/>
              </a:rPr>
              <a:t>76</a:t>
            </a: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)/masterat(78)</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 name="Straight Arrow Connector 10"/>
          <p:cNvCxnSpPr/>
          <p:nvPr/>
        </p:nvCxnSpPr>
        <p:spPr>
          <a:xfrm flipV="1">
            <a:off x="3974177" y="3256324"/>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974177" y="4282620"/>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7192588" y="3256324"/>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7189817" y="4282620"/>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606338" y="1991513"/>
            <a:ext cx="802177" cy="209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Calibri" panose="020F0502020204030204"/>
                <a:ea typeface="+mn-ea"/>
                <a:cs typeface="+mn-cs"/>
              </a:rPr>
              <a:t>ISCED</a:t>
            </a:r>
            <a:endParaRPr kumimoji="0" lang="en-US" sz="15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p:cNvSpPr/>
          <p:nvPr/>
        </p:nvSpPr>
        <p:spPr>
          <a:xfrm>
            <a:off x="6788728" y="1991513"/>
            <a:ext cx="802177" cy="209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Calibri" panose="020F0502020204030204"/>
                <a:ea typeface="+mn-ea"/>
                <a:cs typeface="+mn-cs"/>
              </a:rPr>
              <a:t>HG</a:t>
            </a:r>
            <a:endParaRPr kumimoji="0" lang="en-US" sz="15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Left Brace 21"/>
          <p:cNvSpPr/>
          <p:nvPr/>
        </p:nvSpPr>
        <p:spPr>
          <a:xfrm rot="5400000">
            <a:off x="3886891" y="4841480"/>
            <a:ext cx="241069" cy="130509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Rectangle 22"/>
          <p:cNvSpPr/>
          <p:nvPr/>
        </p:nvSpPr>
        <p:spPr>
          <a:xfrm>
            <a:off x="3424495" y="5679141"/>
            <a:ext cx="1165860" cy="6960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Specializări</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Rectangle 23"/>
          <p:cNvSpPr/>
          <p:nvPr/>
        </p:nvSpPr>
        <p:spPr>
          <a:xfrm>
            <a:off x="6606886" y="5679139"/>
            <a:ext cx="1165860" cy="696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Specializări</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Left Brace 24"/>
          <p:cNvSpPr/>
          <p:nvPr/>
        </p:nvSpPr>
        <p:spPr>
          <a:xfrm rot="5400000">
            <a:off x="7069281" y="4841481"/>
            <a:ext cx="241069" cy="130509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Left-Right Arrow 25"/>
          <p:cNvSpPr/>
          <p:nvPr/>
        </p:nvSpPr>
        <p:spPr>
          <a:xfrm>
            <a:off x="5109556" y="2859564"/>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Left-Right Arrow 26"/>
          <p:cNvSpPr/>
          <p:nvPr/>
        </p:nvSpPr>
        <p:spPr>
          <a:xfrm>
            <a:off x="5109556" y="4969696"/>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Left-Right Arrow 27"/>
          <p:cNvSpPr/>
          <p:nvPr/>
        </p:nvSpPr>
        <p:spPr>
          <a:xfrm>
            <a:off x="5109556" y="3914630"/>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Equal 2"/>
          <p:cNvSpPr/>
          <p:nvPr/>
        </p:nvSpPr>
        <p:spPr>
          <a:xfrm>
            <a:off x="5178568" y="5797674"/>
            <a:ext cx="980902" cy="454175"/>
          </a:xfrm>
          <a:prstGeom prst="mathEqual">
            <a:avLst>
              <a:gd name="adj1" fmla="val 23520"/>
              <a:gd name="adj2" fmla="val 143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Rectangle 28"/>
          <p:cNvSpPr/>
          <p:nvPr/>
        </p:nvSpPr>
        <p:spPr>
          <a:xfrm>
            <a:off x="7932441" y="5890986"/>
            <a:ext cx="1572164" cy="36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ro-RO" sz="1300" dirty="0" smtClean="0">
                <a:solidFill>
                  <a:schemeClr val="tx1"/>
                </a:solidFill>
                <a:latin typeface="Calibri" panose="020F0502020204030204"/>
              </a:rPr>
              <a:t>Nu se modifică</a:t>
            </a:r>
            <a:endParaRPr kumimoji="0" lang="en-US" sz="1300" b="0" i="0" u="none" strike="noStrike" kern="1200" cap="none" spc="0" normalizeH="0" baseline="0" noProof="0" dirty="0">
              <a:ln>
                <a:noFill/>
              </a:ln>
              <a:solidFill>
                <a:schemeClr val="tx1"/>
              </a:solidFill>
              <a:effectLst/>
              <a:uLnTx/>
              <a:uFillTx/>
              <a:latin typeface="Calibri" panose="020F0502020204030204"/>
            </a:endParaRPr>
          </a:p>
        </p:txBody>
      </p:sp>
      <p:sp>
        <p:nvSpPr>
          <p:cNvPr id="31" name="Rectangle 30"/>
          <p:cNvSpPr/>
          <p:nvPr/>
        </p:nvSpPr>
        <p:spPr>
          <a:xfrm>
            <a:off x="1692636" y="5890986"/>
            <a:ext cx="1572164" cy="36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ro-RO" sz="1300" dirty="0" smtClean="0">
                <a:solidFill>
                  <a:schemeClr val="tx1"/>
                </a:solidFill>
                <a:latin typeface="Calibri" panose="020F0502020204030204"/>
              </a:rPr>
              <a:t>Nu se modifică</a:t>
            </a:r>
            <a:endParaRPr kumimoji="0" lang="en-US" sz="1300" b="0" i="0" u="none" strike="noStrike" kern="1200" cap="none" spc="0" normalizeH="0" baseline="0" noProof="0" dirty="0">
              <a:ln>
                <a:noFill/>
              </a:ln>
              <a:solidFill>
                <a:schemeClr val="tx1"/>
              </a:solidFill>
              <a:effectLst/>
              <a:uLnTx/>
              <a:uFillTx/>
              <a:latin typeface="Calibri" panose="020F0502020204030204"/>
            </a:endParaRPr>
          </a:p>
        </p:txBody>
      </p:sp>
      <p:sp>
        <p:nvSpPr>
          <p:cNvPr id="30"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49592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189" y="880107"/>
            <a:ext cx="10506973" cy="810672"/>
          </a:xfrm>
        </p:spPr>
        <p:txBody>
          <a:bodyPr>
            <a:noAutofit/>
          </a:bodyPr>
          <a:lstStyle/>
          <a:p>
            <a:pPr algn="ctr"/>
            <a:r>
              <a:rPr lang="en-US" sz="2800" dirty="0" smtClean="0"/>
              <a:t>STABILIREA DOMENIULUI ISCED PRIN INTERMEDIUL  COMPETENȚELOR</a:t>
            </a:r>
            <a:br>
              <a:rPr lang="en-US" sz="2800" dirty="0" smtClean="0"/>
            </a:br>
            <a:r>
              <a:rPr lang="en-US" sz="2800" dirty="0" smtClean="0"/>
              <a:t>- </a:t>
            </a:r>
            <a:r>
              <a:rPr lang="en-US" sz="2400" dirty="0" smtClean="0"/>
              <a:t>ASPECTE GENERALE </a:t>
            </a:r>
            <a:r>
              <a:rPr lang="en-US" sz="2800" dirty="0" smtClean="0"/>
              <a:t>-</a:t>
            </a:r>
            <a:endParaRPr lang="en-US" sz="2800" dirty="0"/>
          </a:p>
        </p:txBody>
      </p:sp>
      <p:sp>
        <p:nvSpPr>
          <p:cNvPr id="3" name="Content Placeholder 2"/>
          <p:cNvSpPr>
            <a:spLocks noGrp="1"/>
          </p:cNvSpPr>
          <p:nvPr>
            <p:ph idx="1"/>
          </p:nvPr>
        </p:nvSpPr>
        <p:spPr>
          <a:xfrm>
            <a:off x="586596" y="1856787"/>
            <a:ext cx="10767204" cy="4316304"/>
          </a:xfrm>
        </p:spPr>
        <p:txBody>
          <a:bodyPr>
            <a:normAutofit fontScale="70000" lnSpcReduction="20000"/>
          </a:bodyPr>
          <a:lstStyle/>
          <a:p>
            <a:pPr lvl="0"/>
            <a:r>
              <a:rPr lang="ro-RO" dirty="0"/>
              <a:t>Orice program de studii deține competențe fundamentale, de bază, de domeniu, de specialitate și competențe transversale.</a:t>
            </a:r>
            <a:endParaRPr lang="en-US" dirty="0"/>
          </a:p>
          <a:p>
            <a:pPr lvl="0"/>
            <a:r>
              <a:rPr lang="ro-RO" dirty="0"/>
              <a:t>Natura competențelor fundamentale și de domeniu ne conduc către domeniul larg și restrâns din ISCED, respectiv domeniul fundamental și ramura de știință din România.</a:t>
            </a:r>
            <a:endParaRPr lang="en-US" dirty="0"/>
          </a:p>
          <a:p>
            <a:pPr lvl="0"/>
            <a:r>
              <a:rPr lang="ro-RO" dirty="0"/>
              <a:t>Natura competențelor de domeniu stabilește domeniul detaliat și ulterior interdisciplinaritatea programelor de studii din ISCED, respectiv domeniul de licență /masterat  din HG.</a:t>
            </a:r>
            <a:endParaRPr lang="en-US" dirty="0"/>
          </a:p>
          <a:p>
            <a:pPr lvl="0"/>
            <a:r>
              <a:rPr lang="ro-RO" dirty="0"/>
              <a:t>Competențele transversale sunt definite de către disciplinele complementare din standardele ARACIS care se completează la rândul lor cu totalitatea competențelor cheie aprobate la nivel internațional de către Uniunea Europeană, UNESCO, ESCO-CEDEFOP, respectiv World Economic Forum. </a:t>
            </a:r>
            <a:endParaRPr lang="en-US" dirty="0"/>
          </a:p>
          <a:p>
            <a:pPr lvl="0"/>
            <a:r>
              <a:rPr lang="ro-RO" dirty="0"/>
              <a:t>Corelarea cu ISCED presupune echivalarea fiecărui domeniu de licență/masterat cu un domeniu detaliat din ISCED, corespunzător competențelor din planul de învățământ.</a:t>
            </a:r>
            <a:endParaRPr lang="en-US" dirty="0"/>
          </a:p>
          <a:p>
            <a:pPr lvl="0"/>
            <a:r>
              <a:rPr lang="ro-RO" dirty="0"/>
              <a:t>Un domeniu singular este un domeniu în care competențele fundamentale și de bază </a:t>
            </a:r>
            <a:r>
              <a:rPr lang="ro-RO" dirty="0">
                <a:solidFill>
                  <a:srgbClr val="7030A0"/>
                </a:solidFill>
              </a:rPr>
              <a:t>(~20% </a:t>
            </a:r>
            <a:r>
              <a:rPr lang="ro-RO" dirty="0"/>
              <a:t>conform disciplinelor ARACIS), respectiv de domeniu </a:t>
            </a:r>
            <a:r>
              <a:rPr lang="ro-RO" dirty="0">
                <a:solidFill>
                  <a:srgbClr val="7030A0"/>
                </a:solidFill>
              </a:rPr>
              <a:t>(~30% </a:t>
            </a:r>
            <a:r>
              <a:rPr lang="ro-RO" dirty="0"/>
              <a:t>conform disciplinelor ARACIS),  reprezintă </a:t>
            </a:r>
            <a:r>
              <a:rPr lang="ro-RO" dirty="0">
                <a:solidFill>
                  <a:srgbClr val="7030A0"/>
                </a:solidFill>
              </a:rPr>
              <a:t>50% </a:t>
            </a:r>
            <a:r>
              <a:rPr lang="ro-RO" dirty="0"/>
              <a:t>din planul de învățământ</a:t>
            </a:r>
            <a:r>
              <a:rPr lang="ro-RO" dirty="0" smtClean="0"/>
              <a:t>.</a:t>
            </a:r>
            <a:endParaRPr lang="en-US" dirty="0"/>
          </a:p>
        </p:txBody>
      </p:sp>
      <p:sp>
        <p:nvSpPr>
          <p:cNvPr id="4" name="Slide Number Placeholder 3"/>
          <p:cNvSpPr>
            <a:spLocks noGrp="1"/>
          </p:cNvSpPr>
          <p:nvPr>
            <p:ph type="sldNum" sz="quarter" idx="12"/>
          </p:nvPr>
        </p:nvSpPr>
        <p:spPr/>
        <p:txBody>
          <a:bodyPr/>
          <a:lstStyle/>
          <a:p>
            <a:fld id="{9E50D555-AD09-4184-8F27-884809BFB095}" type="slidenum">
              <a:rPr lang="en-US" smtClean="0"/>
              <a:t>19</a:t>
            </a:fld>
            <a:endParaRPr lang="en-US"/>
          </a:p>
        </p:txBody>
      </p:sp>
    </p:spTree>
    <p:extLst>
      <p:ext uri="{BB962C8B-B14F-4D97-AF65-F5344CB8AC3E}">
        <p14:creationId xmlns:p14="http://schemas.microsoft.com/office/powerpoint/2010/main" val="1209208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397" y="1864502"/>
            <a:ext cx="10515600" cy="4836233"/>
          </a:xfrm>
        </p:spPr>
        <p:txBody>
          <a:bodyPr>
            <a:normAutofit lnSpcReduction="10000"/>
          </a:bodyPr>
          <a:lstStyle/>
          <a:p>
            <a:pPr marL="0" indent="0">
              <a:buNone/>
            </a:pPr>
            <a:r>
              <a:rPr lang="en-US" sz="1400" dirty="0" smtClean="0"/>
              <a:t>ART</a:t>
            </a:r>
            <a:r>
              <a:rPr lang="en-US" sz="1400" dirty="0"/>
              <a:t>. 4</a:t>
            </a:r>
          </a:p>
          <a:p>
            <a:r>
              <a:rPr lang="en-US" sz="1400" dirty="0" err="1"/>
              <a:t>Educaţia</a:t>
            </a:r>
            <a:r>
              <a:rPr lang="en-US" sz="1400" dirty="0"/>
              <a:t> </a:t>
            </a:r>
            <a:r>
              <a:rPr lang="en-US" sz="1400" dirty="0" err="1"/>
              <a:t>şi</a:t>
            </a:r>
            <a:r>
              <a:rPr lang="en-US" sz="1400" dirty="0"/>
              <a:t> </a:t>
            </a:r>
            <a:r>
              <a:rPr lang="en-US" sz="1400" dirty="0" err="1"/>
              <a:t>formarea</a:t>
            </a:r>
            <a:r>
              <a:rPr lang="en-US" sz="1400" dirty="0"/>
              <a:t> </a:t>
            </a:r>
            <a:r>
              <a:rPr lang="en-US" sz="1400" dirty="0" err="1"/>
              <a:t>profesională</a:t>
            </a:r>
            <a:r>
              <a:rPr lang="en-US" sz="1400" dirty="0"/>
              <a:t> a </a:t>
            </a:r>
            <a:r>
              <a:rPr lang="en-US" sz="1400" dirty="0" err="1"/>
              <a:t>copiilor</a:t>
            </a:r>
            <a:r>
              <a:rPr lang="en-US" sz="1400" dirty="0"/>
              <a:t>, a </a:t>
            </a:r>
            <a:r>
              <a:rPr lang="en-US" sz="1400" dirty="0" err="1"/>
              <a:t>tinerilor</a:t>
            </a:r>
            <a:r>
              <a:rPr lang="en-US" sz="1400" dirty="0"/>
              <a:t> </a:t>
            </a:r>
            <a:r>
              <a:rPr lang="en-US" sz="1400" dirty="0" err="1"/>
              <a:t>şi</a:t>
            </a:r>
            <a:r>
              <a:rPr lang="en-US" sz="1400" dirty="0"/>
              <a:t> </a:t>
            </a:r>
            <a:r>
              <a:rPr lang="en-US" sz="1400" b="1" dirty="0"/>
              <a:t>a </a:t>
            </a:r>
            <a:r>
              <a:rPr lang="en-US" sz="1400" b="1" dirty="0" err="1"/>
              <a:t>adulţilor</a:t>
            </a:r>
            <a:r>
              <a:rPr lang="en-US" sz="1400" b="1" dirty="0"/>
              <a:t> </a:t>
            </a:r>
            <a:r>
              <a:rPr lang="en-US" sz="1400" dirty="0"/>
              <a:t>au ca </a:t>
            </a:r>
            <a:r>
              <a:rPr lang="en-US" sz="1400" dirty="0" err="1"/>
              <a:t>finalitate</a:t>
            </a:r>
            <a:r>
              <a:rPr lang="en-US" sz="1400" dirty="0"/>
              <a:t> </a:t>
            </a:r>
            <a:r>
              <a:rPr lang="en-US" sz="1400" dirty="0" smtClean="0"/>
              <a:t>principal</a:t>
            </a:r>
            <a:r>
              <a:rPr lang="ro-RO" sz="1400" dirty="0" smtClean="0"/>
              <a:t>ă</a:t>
            </a:r>
            <a:r>
              <a:rPr lang="en-US" sz="1400" dirty="0" smtClean="0"/>
              <a:t> </a:t>
            </a:r>
            <a:r>
              <a:rPr lang="en-US" sz="1400" b="1" dirty="0" err="1" smtClean="0"/>
              <a:t>formarea</a:t>
            </a:r>
            <a:r>
              <a:rPr lang="en-US" sz="1400" b="1" dirty="0" smtClean="0"/>
              <a:t> </a:t>
            </a:r>
            <a:r>
              <a:rPr lang="en-US" sz="1400" b="1" dirty="0" err="1"/>
              <a:t>competenţelor</a:t>
            </a:r>
            <a:r>
              <a:rPr lang="en-US" sz="1400" dirty="0"/>
              <a:t>, </a:t>
            </a:r>
            <a:r>
              <a:rPr lang="ro-RO" sz="1400" dirty="0" err="1"/>
              <a:t>î</a:t>
            </a:r>
            <a:r>
              <a:rPr lang="en-US" sz="1400" dirty="0" err="1" smtClean="0"/>
              <a:t>nţelese</a:t>
            </a:r>
            <a:r>
              <a:rPr lang="en-US" sz="1400" dirty="0" smtClean="0"/>
              <a:t> </a:t>
            </a:r>
            <a:r>
              <a:rPr lang="en-US" sz="1400" dirty="0"/>
              <a:t>ca </a:t>
            </a:r>
            <a:r>
              <a:rPr lang="en-US" sz="1400" dirty="0" err="1"/>
              <a:t>ansamblu</a:t>
            </a:r>
            <a:r>
              <a:rPr lang="en-US" sz="1400" dirty="0"/>
              <a:t> </a:t>
            </a:r>
            <a:r>
              <a:rPr lang="en-US" sz="1400" dirty="0" err="1"/>
              <a:t>multifuncţional</a:t>
            </a:r>
            <a:r>
              <a:rPr lang="en-US" sz="1400" dirty="0"/>
              <a:t> </a:t>
            </a:r>
            <a:r>
              <a:rPr lang="en-US" sz="1400" dirty="0" err="1"/>
              <a:t>şi</a:t>
            </a:r>
            <a:r>
              <a:rPr lang="en-US" sz="1400" dirty="0"/>
              <a:t> </a:t>
            </a:r>
            <a:r>
              <a:rPr lang="en-US" sz="1400" dirty="0" err="1"/>
              <a:t>transferabil</a:t>
            </a:r>
            <a:r>
              <a:rPr lang="en-US" sz="1400" dirty="0"/>
              <a:t> de </a:t>
            </a:r>
            <a:r>
              <a:rPr lang="en-US" sz="1400" dirty="0" err="1" smtClean="0"/>
              <a:t>cunoştinţe</a:t>
            </a:r>
            <a:r>
              <a:rPr lang="en-US" sz="1400" dirty="0" smtClean="0"/>
              <a:t>,</a:t>
            </a:r>
            <a:r>
              <a:rPr lang="it-IT" sz="1400" dirty="0" err="1" smtClean="0"/>
              <a:t>deprinderi</a:t>
            </a:r>
            <a:r>
              <a:rPr lang="it-IT" sz="1400" dirty="0" smtClean="0"/>
              <a:t>/</a:t>
            </a:r>
            <a:r>
              <a:rPr lang="it-IT" sz="1400" dirty="0" err="1" smtClean="0"/>
              <a:t>abilităţi</a:t>
            </a:r>
            <a:r>
              <a:rPr lang="it-IT" sz="1400" dirty="0" smtClean="0"/>
              <a:t> </a:t>
            </a:r>
            <a:r>
              <a:rPr lang="it-IT" sz="1400" dirty="0" err="1"/>
              <a:t>şi</a:t>
            </a:r>
            <a:r>
              <a:rPr lang="it-IT" sz="1400" dirty="0"/>
              <a:t> </a:t>
            </a:r>
            <a:r>
              <a:rPr lang="it-IT" sz="1400" dirty="0" err="1"/>
              <a:t>aptitudini</a:t>
            </a:r>
            <a:r>
              <a:rPr lang="it-IT" sz="1400" dirty="0"/>
              <a:t>, </a:t>
            </a:r>
            <a:r>
              <a:rPr lang="it-IT" sz="1400" dirty="0" err="1"/>
              <a:t>necesare</a:t>
            </a:r>
            <a:r>
              <a:rPr lang="it-IT" sz="1400" dirty="0"/>
              <a:t> </a:t>
            </a:r>
            <a:r>
              <a:rPr lang="it-IT" sz="1400" dirty="0" err="1"/>
              <a:t>pentru</a:t>
            </a:r>
            <a:r>
              <a:rPr lang="it-IT" sz="1400" dirty="0"/>
              <a:t>:</a:t>
            </a:r>
          </a:p>
          <a:p>
            <a:r>
              <a:rPr lang="it-IT" sz="1400" dirty="0"/>
              <a:t>a) </a:t>
            </a:r>
            <a:r>
              <a:rPr lang="it-IT" sz="1400" dirty="0" err="1"/>
              <a:t>implinirea</a:t>
            </a:r>
            <a:r>
              <a:rPr lang="it-IT" sz="1400" dirty="0"/>
              <a:t> </a:t>
            </a:r>
            <a:r>
              <a:rPr lang="it-IT" sz="1400" dirty="0" err="1"/>
              <a:t>şi</a:t>
            </a:r>
            <a:r>
              <a:rPr lang="it-IT" sz="1400" dirty="0"/>
              <a:t> </a:t>
            </a:r>
            <a:r>
              <a:rPr lang="it-IT" sz="1400" dirty="0" err="1"/>
              <a:t>dezvoltarea</a:t>
            </a:r>
            <a:r>
              <a:rPr lang="it-IT" sz="1400" dirty="0"/>
              <a:t> </a:t>
            </a:r>
            <a:r>
              <a:rPr lang="it-IT" sz="1400" dirty="0" err="1"/>
              <a:t>personală</a:t>
            </a:r>
            <a:r>
              <a:rPr lang="it-IT" sz="1400" dirty="0"/>
              <a:t>, </a:t>
            </a:r>
            <a:r>
              <a:rPr lang="it-IT" sz="1400" dirty="0" err="1"/>
              <a:t>prin</a:t>
            </a:r>
            <a:r>
              <a:rPr lang="it-IT" sz="1400" dirty="0"/>
              <a:t> </a:t>
            </a:r>
            <a:r>
              <a:rPr lang="it-IT" sz="1400" dirty="0" err="1"/>
              <a:t>realizarea</a:t>
            </a:r>
            <a:r>
              <a:rPr lang="it-IT" sz="1400" dirty="0"/>
              <a:t> </a:t>
            </a:r>
            <a:r>
              <a:rPr lang="it-IT" sz="1400" dirty="0" err="1"/>
              <a:t>propriilor</a:t>
            </a:r>
            <a:r>
              <a:rPr lang="it-IT" sz="1400" dirty="0"/>
              <a:t> </a:t>
            </a:r>
            <a:r>
              <a:rPr lang="it-IT" sz="1400" dirty="0" err="1"/>
              <a:t>obiective</a:t>
            </a:r>
            <a:r>
              <a:rPr lang="it-IT" sz="1400" dirty="0"/>
              <a:t> in </a:t>
            </a:r>
            <a:r>
              <a:rPr lang="it-IT" sz="1400" dirty="0" err="1"/>
              <a:t>viaţă</a:t>
            </a:r>
            <a:r>
              <a:rPr lang="it-IT" sz="1400" dirty="0"/>
              <a:t>, </a:t>
            </a:r>
            <a:r>
              <a:rPr lang="it-IT" sz="1400" dirty="0" err="1" smtClean="0"/>
              <a:t>conform</a:t>
            </a:r>
            <a:r>
              <a:rPr lang="it-IT" sz="1400" dirty="0"/>
              <a:t> </a:t>
            </a:r>
            <a:r>
              <a:rPr lang="en-US" sz="1400" dirty="0" err="1" smtClean="0"/>
              <a:t>intereselor</a:t>
            </a:r>
            <a:r>
              <a:rPr lang="en-US" sz="1400" dirty="0" smtClean="0"/>
              <a:t> </a:t>
            </a:r>
            <a:r>
              <a:rPr lang="en-US" sz="1400" dirty="0" err="1"/>
              <a:t>şi</a:t>
            </a:r>
            <a:r>
              <a:rPr lang="en-US" sz="1400" dirty="0"/>
              <a:t> </a:t>
            </a:r>
            <a:r>
              <a:rPr lang="en-US" sz="1400" dirty="0" err="1"/>
              <a:t>aspiraţiilor</a:t>
            </a:r>
            <a:r>
              <a:rPr lang="en-US" sz="1400" dirty="0"/>
              <a:t> </a:t>
            </a:r>
            <a:r>
              <a:rPr lang="en-US" sz="1400" dirty="0" err="1"/>
              <a:t>fiecăruia</a:t>
            </a:r>
            <a:r>
              <a:rPr lang="en-US" sz="1400" dirty="0"/>
              <a:t> </a:t>
            </a:r>
            <a:r>
              <a:rPr lang="en-US" sz="1400" dirty="0" err="1"/>
              <a:t>şi</a:t>
            </a:r>
            <a:r>
              <a:rPr lang="en-US" sz="1400" dirty="0"/>
              <a:t> </a:t>
            </a:r>
            <a:r>
              <a:rPr lang="en-US" sz="1400" dirty="0" err="1"/>
              <a:t>dorinţei</a:t>
            </a:r>
            <a:r>
              <a:rPr lang="en-US" sz="1400" dirty="0"/>
              <a:t> de a </a:t>
            </a:r>
            <a:r>
              <a:rPr lang="en-US" sz="1400" dirty="0" err="1"/>
              <a:t>invăţa</a:t>
            </a:r>
            <a:r>
              <a:rPr lang="en-US" sz="1400" dirty="0"/>
              <a:t> </a:t>
            </a:r>
            <a:r>
              <a:rPr lang="en-US" sz="1400" dirty="0" err="1"/>
              <a:t>pe</a:t>
            </a:r>
            <a:r>
              <a:rPr lang="en-US" sz="1400" dirty="0"/>
              <a:t> tot </a:t>
            </a:r>
            <a:r>
              <a:rPr lang="en-US" sz="1400" dirty="0" err="1"/>
              <a:t>parcursul</a:t>
            </a:r>
            <a:r>
              <a:rPr lang="en-US" sz="1400" dirty="0"/>
              <a:t> </a:t>
            </a:r>
            <a:r>
              <a:rPr lang="en-US" sz="1400" dirty="0" err="1"/>
              <a:t>vieţii</a:t>
            </a:r>
            <a:r>
              <a:rPr lang="en-US" sz="1400" dirty="0"/>
              <a:t>;</a:t>
            </a:r>
          </a:p>
          <a:p>
            <a:r>
              <a:rPr lang="it-IT" sz="1400" dirty="0"/>
              <a:t>b) </a:t>
            </a:r>
            <a:r>
              <a:rPr lang="it-IT" sz="1400" u="sng" dirty="0" err="1"/>
              <a:t>integrarea</a:t>
            </a:r>
            <a:r>
              <a:rPr lang="it-IT" sz="1400" u="sng" dirty="0"/>
              <a:t> </a:t>
            </a:r>
            <a:r>
              <a:rPr lang="it-IT" sz="1400" u="sng" dirty="0" err="1"/>
              <a:t>socială</a:t>
            </a:r>
            <a:r>
              <a:rPr lang="it-IT" sz="1400" u="sng" dirty="0"/>
              <a:t> </a:t>
            </a:r>
            <a:r>
              <a:rPr lang="it-IT" sz="1400" dirty="0" err="1"/>
              <a:t>şi</a:t>
            </a:r>
            <a:r>
              <a:rPr lang="it-IT" sz="1400" dirty="0"/>
              <a:t> </a:t>
            </a:r>
            <a:r>
              <a:rPr lang="it-IT" sz="1400" dirty="0" err="1"/>
              <a:t>participarea</a:t>
            </a:r>
            <a:r>
              <a:rPr lang="it-IT" sz="1400" dirty="0"/>
              <a:t> </a:t>
            </a:r>
            <a:r>
              <a:rPr lang="it-IT" sz="1400" dirty="0" err="1"/>
              <a:t>cetăţenească</a:t>
            </a:r>
            <a:r>
              <a:rPr lang="it-IT" sz="1400" dirty="0"/>
              <a:t> </a:t>
            </a:r>
            <a:r>
              <a:rPr lang="it-IT" sz="1400" dirty="0" err="1"/>
              <a:t>activă</a:t>
            </a:r>
            <a:r>
              <a:rPr lang="it-IT" sz="1400" dirty="0"/>
              <a:t> </a:t>
            </a:r>
            <a:r>
              <a:rPr lang="ro-RO" sz="1400" dirty="0" smtClean="0"/>
              <a:t>î</a:t>
            </a:r>
            <a:r>
              <a:rPr lang="it-IT" sz="1400" dirty="0" smtClean="0"/>
              <a:t>n </a:t>
            </a:r>
            <a:r>
              <a:rPr lang="it-IT" sz="1400" dirty="0" err="1"/>
              <a:t>societate</a:t>
            </a:r>
            <a:r>
              <a:rPr lang="it-IT" sz="1400" dirty="0"/>
              <a:t>;</a:t>
            </a:r>
          </a:p>
          <a:p>
            <a:r>
              <a:rPr lang="it-IT" sz="1400" dirty="0"/>
              <a:t>c) </a:t>
            </a:r>
            <a:r>
              <a:rPr lang="it-IT" sz="1400" b="1" dirty="0" err="1" smtClean="0"/>
              <a:t>ocuparea</a:t>
            </a:r>
            <a:r>
              <a:rPr lang="it-IT" sz="1400" b="1" dirty="0" smtClean="0"/>
              <a:t> </a:t>
            </a:r>
            <a:r>
              <a:rPr lang="it-IT" sz="1400" b="1" dirty="0" err="1"/>
              <a:t>unui</a:t>
            </a:r>
            <a:r>
              <a:rPr lang="it-IT" sz="1400" b="1" dirty="0"/>
              <a:t> </a:t>
            </a:r>
            <a:r>
              <a:rPr lang="it-IT" sz="1400" b="1" dirty="0" err="1"/>
              <a:t>loc</a:t>
            </a:r>
            <a:r>
              <a:rPr lang="it-IT" sz="1400" b="1" dirty="0"/>
              <a:t> de </a:t>
            </a:r>
            <a:r>
              <a:rPr lang="it-IT" sz="1400" b="1" dirty="0" err="1"/>
              <a:t>muncă</a:t>
            </a:r>
            <a:r>
              <a:rPr lang="it-IT" sz="1400" b="1" dirty="0"/>
              <a:t> </a:t>
            </a:r>
            <a:r>
              <a:rPr lang="it-IT" sz="1400" dirty="0" err="1"/>
              <a:t>şi</a:t>
            </a:r>
            <a:r>
              <a:rPr lang="it-IT" sz="1400" dirty="0"/>
              <a:t> </a:t>
            </a:r>
            <a:r>
              <a:rPr lang="it-IT" sz="1400" dirty="0" err="1"/>
              <a:t>participarea</a:t>
            </a:r>
            <a:r>
              <a:rPr lang="it-IT" sz="1400" dirty="0"/>
              <a:t> la </a:t>
            </a:r>
            <a:r>
              <a:rPr lang="it-IT" sz="1400" dirty="0" err="1"/>
              <a:t>funcţionarea</a:t>
            </a:r>
            <a:r>
              <a:rPr lang="it-IT" sz="1400" dirty="0"/>
              <a:t> </a:t>
            </a:r>
            <a:r>
              <a:rPr lang="it-IT" sz="1400" dirty="0" err="1"/>
              <a:t>şi</a:t>
            </a:r>
            <a:r>
              <a:rPr lang="it-IT" sz="1400" dirty="0"/>
              <a:t> </a:t>
            </a:r>
            <a:r>
              <a:rPr lang="it-IT" sz="1400" dirty="0" err="1"/>
              <a:t>dezvoltarea</a:t>
            </a:r>
            <a:r>
              <a:rPr lang="it-IT" sz="1400" dirty="0"/>
              <a:t> </a:t>
            </a:r>
            <a:r>
              <a:rPr lang="it-IT" sz="1400" dirty="0" err="1"/>
              <a:t>unei</a:t>
            </a:r>
            <a:r>
              <a:rPr lang="it-IT" sz="1400" dirty="0"/>
              <a:t> </a:t>
            </a:r>
            <a:r>
              <a:rPr lang="it-IT" sz="1400" dirty="0" err="1"/>
              <a:t>economii</a:t>
            </a:r>
            <a:r>
              <a:rPr lang="it-IT" sz="1400" dirty="0"/>
              <a:t> durabile</a:t>
            </a:r>
            <a:r>
              <a:rPr lang="it-IT" sz="1400" dirty="0" smtClean="0"/>
              <a:t>;</a:t>
            </a:r>
          </a:p>
          <a:p>
            <a:pPr marL="0" indent="0">
              <a:buNone/>
            </a:pPr>
            <a:r>
              <a:rPr lang="en-US" sz="1500" dirty="0"/>
              <a:t>ART. 117</a:t>
            </a:r>
          </a:p>
          <a:p>
            <a:r>
              <a:rPr lang="en-US" sz="1500" dirty="0" err="1"/>
              <a:t>Misiunea</a:t>
            </a:r>
            <a:r>
              <a:rPr lang="en-US" sz="1500" dirty="0"/>
              <a:t> </a:t>
            </a:r>
            <a:r>
              <a:rPr lang="ro-RO" sz="1500" dirty="0" smtClean="0"/>
              <a:t>î</a:t>
            </a:r>
            <a:r>
              <a:rPr lang="en-US" sz="1500" dirty="0" err="1" smtClean="0"/>
              <a:t>nvăţămantului</a:t>
            </a:r>
            <a:r>
              <a:rPr lang="en-US" sz="1500" dirty="0" smtClean="0"/>
              <a:t> </a:t>
            </a:r>
            <a:r>
              <a:rPr lang="en-US" sz="1500" dirty="0"/>
              <a:t>superior </a:t>
            </a:r>
            <a:r>
              <a:rPr lang="en-US" sz="1500" dirty="0" err="1"/>
              <a:t>este</a:t>
            </a:r>
            <a:r>
              <a:rPr lang="en-US" sz="1500" dirty="0"/>
              <a:t> de a genera </a:t>
            </a:r>
            <a:r>
              <a:rPr lang="en-US" sz="1500" dirty="0" err="1"/>
              <a:t>şi</a:t>
            </a:r>
            <a:r>
              <a:rPr lang="en-US" sz="1500" dirty="0"/>
              <a:t> de a </a:t>
            </a:r>
            <a:r>
              <a:rPr lang="en-US" sz="1500" dirty="0" err="1"/>
              <a:t>transfera</a:t>
            </a:r>
            <a:r>
              <a:rPr lang="en-US" sz="1500" dirty="0"/>
              <a:t> </a:t>
            </a:r>
            <a:r>
              <a:rPr lang="en-US" sz="1500" dirty="0" err="1"/>
              <a:t>cunoaştere</a:t>
            </a:r>
            <a:r>
              <a:rPr lang="en-US" sz="1500" dirty="0"/>
              <a:t> </a:t>
            </a:r>
            <a:r>
              <a:rPr lang="en-US" sz="1500" dirty="0" err="1"/>
              <a:t>către</a:t>
            </a:r>
            <a:r>
              <a:rPr lang="en-US" sz="1500" dirty="0"/>
              <a:t> </a:t>
            </a:r>
            <a:r>
              <a:rPr lang="en-US" sz="1500" dirty="0" err="1"/>
              <a:t>societate</a:t>
            </a:r>
            <a:r>
              <a:rPr lang="en-US" sz="1500" dirty="0"/>
              <a:t> </a:t>
            </a:r>
            <a:r>
              <a:rPr lang="en-US" sz="1500" dirty="0" err="1"/>
              <a:t>prin</a:t>
            </a:r>
            <a:r>
              <a:rPr lang="en-US" sz="1500" dirty="0"/>
              <a:t>:</a:t>
            </a:r>
          </a:p>
          <a:p>
            <a:r>
              <a:rPr lang="it-IT" sz="1500" dirty="0"/>
              <a:t>a) </a:t>
            </a:r>
            <a:r>
              <a:rPr lang="it-IT" sz="1500" u="sng" dirty="0"/>
              <a:t>formare </a:t>
            </a:r>
            <a:r>
              <a:rPr lang="it-IT" sz="1500" u="sng" dirty="0" err="1"/>
              <a:t>iniţială</a:t>
            </a:r>
            <a:r>
              <a:rPr lang="it-IT" sz="1500" u="sng" dirty="0"/>
              <a:t> </a:t>
            </a:r>
            <a:r>
              <a:rPr lang="it-IT" sz="1500" u="sng" dirty="0" err="1"/>
              <a:t>şi</a:t>
            </a:r>
            <a:r>
              <a:rPr lang="it-IT" sz="1500" u="sng" dirty="0"/>
              <a:t> </a:t>
            </a:r>
            <a:r>
              <a:rPr lang="it-IT" sz="1500" u="sng" dirty="0" err="1"/>
              <a:t>continuă</a:t>
            </a:r>
            <a:r>
              <a:rPr lang="it-IT" sz="1500" u="sng" dirty="0"/>
              <a:t> la </a:t>
            </a:r>
            <a:r>
              <a:rPr lang="it-IT" sz="1500" u="sng" dirty="0" err="1"/>
              <a:t>nivel</a:t>
            </a:r>
            <a:r>
              <a:rPr lang="it-IT" sz="1500" u="sng" dirty="0"/>
              <a:t> </a:t>
            </a:r>
            <a:r>
              <a:rPr lang="it-IT" sz="1500" u="sng" dirty="0" err="1"/>
              <a:t>universitar</a:t>
            </a:r>
            <a:r>
              <a:rPr lang="it-IT" sz="1500" dirty="0"/>
              <a:t>, </a:t>
            </a:r>
            <a:r>
              <a:rPr lang="ro-RO" sz="1500" dirty="0" smtClean="0"/>
              <a:t>î</a:t>
            </a:r>
            <a:r>
              <a:rPr lang="it-IT" sz="1500" dirty="0" smtClean="0"/>
              <a:t>n </a:t>
            </a:r>
            <a:r>
              <a:rPr lang="it-IT" sz="1500" dirty="0" err="1"/>
              <a:t>scopul</a:t>
            </a:r>
            <a:r>
              <a:rPr lang="it-IT" sz="1500" dirty="0"/>
              <a:t> </a:t>
            </a:r>
            <a:r>
              <a:rPr lang="it-IT" sz="1500" dirty="0" err="1"/>
              <a:t>dezvoltării</a:t>
            </a:r>
            <a:r>
              <a:rPr lang="it-IT" sz="1500" dirty="0"/>
              <a:t> personale, </a:t>
            </a:r>
            <a:r>
              <a:rPr lang="it-IT" sz="1500" b="1" dirty="0"/>
              <a:t>al </a:t>
            </a:r>
            <a:r>
              <a:rPr lang="it-IT" sz="1500" b="1" dirty="0" err="1" smtClean="0"/>
              <a:t>inserţiei</a:t>
            </a:r>
            <a:r>
              <a:rPr lang="ro-RO" sz="1500" b="1" dirty="0" smtClean="0"/>
              <a:t> </a:t>
            </a:r>
            <a:r>
              <a:rPr lang="en-US" sz="1500" b="1" dirty="0" err="1" smtClean="0"/>
              <a:t>profesionale</a:t>
            </a:r>
            <a:r>
              <a:rPr lang="en-US" sz="1500" b="1" dirty="0" smtClean="0"/>
              <a:t> </a:t>
            </a:r>
            <a:r>
              <a:rPr lang="en-US" sz="1500" b="1" dirty="0"/>
              <a:t>a </a:t>
            </a:r>
            <a:r>
              <a:rPr lang="en-US" sz="1500" b="1" dirty="0" err="1"/>
              <a:t>individului</a:t>
            </a:r>
            <a:r>
              <a:rPr lang="en-US" sz="1500" b="1" dirty="0"/>
              <a:t> </a:t>
            </a:r>
            <a:r>
              <a:rPr lang="en-US" sz="1500" dirty="0" err="1"/>
              <a:t>şi</a:t>
            </a:r>
            <a:r>
              <a:rPr lang="en-US" sz="1500" dirty="0"/>
              <a:t> a </a:t>
            </a:r>
            <a:r>
              <a:rPr lang="en-US" sz="1500" dirty="0" err="1"/>
              <a:t>satisfacerii</a:t>
            </a:r>
            <a:r>
              <a:rPr lang="en-US" sz="1500" dirty="0"/>
              <a:t> </a:t>
            </a:r>
            <a:r>
              <a:rPr lang="en-US" sz="1500" dirty="0" err="1"/>
              <a:t>nevoii</a:t>
            </a:r>
            <a:r>
              <a:rPr lang="en-US" sz="1500" dirty="0"/>
              <a:t> de </a:t>
            </a:r>
            <a:r>
              <a:rPr lang="en-US" sz="1500" dirty="0" err="1"/>
              <a:t>competenţă</a:t>
            </a:r>
            <a:r>
              <a:rPr lang="en-US" sz="1500" dirty="0"/>
              <a:t> a </a:t>
            </a:r>
            <a:r>
              <a:rPr lang="en-US" sz="1500" dirty="0" err="1"/>
              <a:t>mediului</a:t>
            </a:r>
            <a:r>
              <a:rPr lang="en-US" sz="1500" dirty="0"/>
              <a:t> socio-economic</a:t>
            </a:r>
            <a:r>
              <a:rPr lang="en-US" sz="1500" dirty="0" smtClean="0"/>
              <a:t>;</a:t>
            </a:r>
          </a:p>
          <a:p>
            <a:pPr marL="0" indent="0">
              <a:buNone/>
            </a:pPr>
            <a:r>
              <a:rPr lang="en-US" sz="1400" dirty="0"/>
              <a:t>ART. 124</a:t>
            </a:r>
          </a:p>
          <a:p>
            <a:r>
              <a:rPr lang="en-US" sz="1400" dirty="0"/>
              <a:t>(1) </a:t>
            </a:r>
            <a:r>
              <a:rPr lang="en-US" sz="1400" dirty="0" err="1"/>
              <a:t>Răspunderea</a:t>
            </a:r>
            <a:r>
              <a:rPr lang="en-US" sz="1400" dirty="0"/>
              <a:t> </a:t>
            </a:r>
            <a:r>
              <a:rPr lang="en-US" sz="1400" dirty="0" err="1"/>
              <a:t>publică</a:t>
            </a:r>
            <a:r>
              <a:rPr lang="en-US" sz="1400" dirty="0"/>
              <a:t> </a:t>
            </a:r>
            <a:r>
              <a:rPr lang="en-US" sz="1400" dirty="0" err="1"/>
              <a:t>obligă</a:t>
            </a:r>
            <a:r>
              <a:rPr lang="en-US" sz="1400" dirty="0"/>
              <a:t> </a:t>
            </a:r>
            <a:r>
              <a:rPr lang="en-US" sz="1400" dirty="0" err="1"/>
              <a:t>orice</a:t>
            </a:r>
            <a:r>
              <a:rPr lang="en-US" sz="1400" dirty="0"/>
              <a:t> </a:t>
            </a:r>
            <a:r>
              <a:rPr lang="en-US" sz="1400" dirty="0" err="1"/>
              <a:t>instituţie</a:t>
            </a:r>
            <a:r>
              <a:rPr lang="en-US" sz="1400" dirty="0"/>
              <a:t> de </a:t>
            </a:r>
            <a:r>
              <a:rPr lang="ro-RO" sz="1400" dirty="0" err="1"/>
              <a:t>î</a:t>
            </a:r>
            <a:r>
              <a:rPr lang="en-US" sz="1400" dirty="0" err="1" smtClean="0"/>
              <a:t>nvăţămant</a:t>
            </a:r>
            <a:r>
              <a:rPr lang="en-US" sz="1400" dirty="0" smtClean="0"/>
              <a:t> </a:t>
            </a:r>
            <a:r>
              <a:rPr lang="en-US" sz="1400" dirty="0"/>
              <a:t>superior, de stat </a:t>
            </a:r>
            <a:r>
              <a:rPr lang="en-US" sz="1400" dirty="0" err="1"/>
              <a:t>sau</a:t>
            </a:r>
            <a:r>
              <a:rPr lang="en-US" sz="1400" dirty="0"/>
              <a:t> </a:t>
            </a:r>
            <a:r>
              <a:rPr lang="en-US" sz="1400" dirty="0" err="1"/>
              <a:t>particulară</a:t>
            </a:r>
            <a:r>
              <a:rPr lang="en-US" sz="1400" dirty="0"/>
              <a:t>:</a:t>
            </a:r>
          </a:p>
          <a:p>
            <a:r>
              <a:rPr lang="it-IT" sz="1400" dirty="0"/>
              <a:t>a) </a:t>
            </a:r>
            <a:r>
              <a:rPr lang="it-IT" sz="1400" dirty="0" err="1"/>
              <a:t>să</a:t>
            </a:r>
            <a:r>
              <a:rPr lang="it-IT" sz="1400" dirty="0"/>
              <a:t> </a:t>
            </a:r>
            <a:r>
              <a:rPr lang="it-IT" sz="1400" dirty="0" err="1"/>
              <a:t>respecte</a:t>
            </a:r>
            <a:r>
              <a:rPr lang="it-IT" sz="1400" dirty="0"/>
              <a:t> </a:t>
            </a:r>
            <a:r>
              <a:rPr lang="it-IT" sz="1400" dirty="0" err="1"/>
              <a:t>legislaţia</a:t>
            </a:r>
            <a:r>
              <a:rPr lang="it-IT" sz="1400" dirty="0"/>
              <a:t> in </a:t>
            </a:r>
            <a:r>
              <a:rPr lang="it-IT" sz="1400" dirty="0" err="1"/>
              <a:t>vigoare</a:t>
            </a:r>
            <a:r>
              <a:rPr lang="it-IT" sz="1400" dirty="0"/>
              <a:t>, carta proprie </a:t>
            </a:r>
            <a:r>
              <a:rPr lang="it-IT" sz="1400" u="sng" dirty="0" err="1"/>
              <a:t>şi</a:t>
            </a:r>
            <a:r>
              <a:rPr lang="it-IT" sz="1400" u="sng" dirty="0"/>
              <a:t> </a:t>
            </a:r>
            <a:r>
              <a:rPr lang="it-IT" sz="1400" u="sng" dirty="0" err="1"/>
              <a:t>politicile</a:t>
            </a:r>
            <a:r>
              <a:rPr lang="it-IT" sz="1400" u="sng" dirty="0"/>
              <a:t> </a:t>
            </a:r>
            <a:r>
              <a:rPr lang="it-IT" sz="1400" u="sng" dirty="0" err="1"/>
              <a:t>naţionale</a:t>
            </a:r>
            <a:r>
              <a:rPr lang="it-IT" sz="1400" u="sng" dirty="0"/>
              <a:t> </a:t>
            </a:r>
            <a:r>
              <a:rPr lang="it-IT" sz="1400" u="sng" dirty="0" err="1"/>
              <a:t>şi</a:t>
            </a:r>
            <a:r>
              <a:rPr lang="it-IT" sz="1400" u="sng" dirty="0"/>
              <a:t> </a:t>
            </a:r>
            <a:r>
              <a:rPr lang="it-IT" sz="1400" u="sng" dirty="0" err="1"/>
              <a:t>europene</a:t>
            </a:r>
            <a:r>
              <a:rPr lang="it-IT" sz="1400" u="sng" dirty="0"/>
              <a:t> </a:t>
            </a:r>
            <a:r>
              <a:rPr lang="ro-RO" sz="1400" dirty="0"/>
              <a:t>î</a:t>
            </a:r>
            <a:r>
              <a:rPr lang="it-IT" sz="1400" dirty="0" smtClean="0"/>
              <a:t>n </a:t>
            </a:r>
            <a:r>
              <a:rPr lang="it-IT" sz="1400" dirty="0" err="1"/>
              <a:t>domeniul</a:t>
            </a:r>
            <a:r>
              <a:rPr lang="it-IT" sz="1400" dirty="0"/>
              <a:t> </a:t>
            </a:r>
            <a:r>
              <a:rPr lang="ro-RO" sz="1400" dirty="0" err="1"/>
              <a:t>î</a:t>
            </a:r>
            <a:r>
              <a:rPr lang="en-US" sz="1400" dirty="0" err="1" smtClean="0"/>
              <a:t>nvăţămantului</a:t>
            </a:r>
            <a:r>
              <a:rPr lang="en-US" sz="1400" dirty="0" smtClean="0"/>
              <a:t> </a:t>
            </a:r>
            <a:r>
              <a:rPr lang="en-US" sz="1400" dirty="0"/>
              <a:t>superior;</a:t>
            </a:r>
          </a:p>
          <a:p>
            <a:r>
              <a:rPr lang="en-US" sz="1400" dirty="0"/>
              <a:t>b) </a:t>
            </a:r>
            <a:r>
              <a:rPr lang="en-US" sz="1400" dirty="0" err="1"/>
              <a:t>să</a:t>
            </a:r>
            <a:r>
              <a:rPr lang="en-US" sz="1400" dirty="0"/>
              <a:t> </a:t>
            </a:r>
            <a:r>
              <a:rPr lang="en-US" sz="1400" dirty="0" err="1"/>
              <a:t>aplice</a:t>
            </a:r>
            <a:r>
              <a:rPr lang="en-US" sz="1400" dirty="0"/>
              <a:t> </a:t>
            </a:r>
            <a:r>
              <a:rPr lang="en-US" sz="1400" dirty="0" err="1"/>
              <a:t>şi</a:t>
            </a:r>
            <a:r>
              <a:rPr lang="en-US" sz="1400" dirty="0"/>
              <a:t> </a:t>
            </a:r>
            <a:r>
              <a:rPr lang="en-US" sz="1400" dirty="0" err="1"/>
              <a:t>să</a:t>
            </a:r>
            <a:r>
              <a:rPr lang="en-US" sz="1400" dirty="0"/>
              <a:t> se </a:t>
            </a:r>
            <a:r>
              <a:rPr lang="en-US" sz="1400" dirty="0" err="1"/>
              <a:t>supună</a:t>
            </a:r>
            <a:r>
              <a:rPr lang="en-US" sz="1400" dirty="0"/>
              <a:t> </a:t>
            </a:r>
            <a:r>
              <a:rPr lang="en-US" sz="1400" dirty="0" err="1"/>
              <a:t>reglementărilor</a:t>
            </a:r>
            <a:r>
              <a:rPr lang="en-US" sz="1400" dirty="0"/>
              <a:t> </a:t>
            </a:r>
            <a:r>
              <a:rPr lang="ro-RO" sz="1400" dirty="0" smtClean="0"/>
              <a:t>î</a:t>
            </a:r>
            <a:r>
              <a:rPr lang="en-US" sz="1400" dirty="0" smtClean="0"/>
              <a:t>n </a:t>
            </a:r>
            <a:r>
              <a:rPr lang="en-US" sz="1400" dirty="0" err="1"/>
              <a:t>vigoare</a:t>
            </a:r>
            <a:r>
              <a:rPr lang="en-US" sz="1400" dirty="0"/>
              <a:t> </a:t>
            </a:r>
            <a:r>
              <a:rPr lang="en-US" sz="1400" dirty="0" err="1"/>
              <a:t>referitoare</a:t>
            </a:r>
            <a:r>
              <a:rPr lang="en-US" sz="1400" dirty="0"/>
              <a:t> la </a:t>
            </a:r>
            <a:r>
              <a:rPr lang="en-US" sz="1400" dirty="0" err="1"/>
              <a:t>asigurarea</a:t>
            </a:r>
            <a:r>
              <a:rPr lang="en-US" sz="1400" dirty="0"/>
              <a:t> </a:t>
            </a:r>
            <a:r>
              <a:rPr lang="en-US" sz="1400" dirty="0" err="1"/>
              <a:t>şi</a:t>
            </a:r>
            <a:r>
              <a:rPr lang="en-US" sz="1400" dirty="0"/>
              <a:t> </a:t>
            </a:r>
            <a:r>
              <a:rPr lang="en-US" sz="1400" dirty="0" err="1"/>
              <a:t>evaluarea</a:t>
            </a:r>
            <a:r>
              <a:rPr lang="en-US" sz="1400" dirty="0"/>
              <a:t> </a:t>
            </a:r>
            <a:r>
              <a:rPr lang="en-US" sz="1400" dirty="0" err="1"/>
              <a:t>calităţii</a:t>
            </a:r>
            <a:r>
              <a:rPr lang="en-US" sz="1400" dirty="0"/>
              <a:t> </a:t>
            </a:r>
            <a:r>
              <a:rPr lang="ro-RO" sz="1400" dirty="0" smtClean="0"/>
              <a:t>î</a:t>
            </a:r>
            <a:r>
              <a:rPr lang="en-US" sz="1400" dirty="0" smtClean="0"/>
              <a:t>n </a:t>
            </a:r>
            <a:r>
              <a:rPr lang="ro-RO" sz="1400" dirty="0" smtClean="0"/>
              <a:t>î</a:t>
            </a:r>
            <a:r>
              <a:rPr lang="en-US" sz="1400" dirty="0" err="1" smtClean="0"/>
              <a:t>nvăţămantul</a:t>
            </a:r>
            <a:r>
              <a:rPr lang="en-US" sz="1400" dirty="0" smtClean="0"/>
              <a:t> </a:t>
            </a:r>
            <a:r>
              <a:rPr lang="en-US" sz="1400" dirty="0"/>
              <a:t>superior;</a:t>
            </a:r>
          </a:p>
          <a:p>
            <a:r>
              <a:rPr lang="en-US" sz="1400" dirty="0"/>
              <a:t>d) </a:t>
            </a:r>
            <a:r>
              <a:rPr lang="en-US" sz="1400" dirty="0" err="1"/>
              <a:t>să</a:t>
            </a:r>
            <a:r>
              <a:rPr lang="en-US" sz="1400" dirty="0"/>
              <a:t> </a:t>
            </a:r>
            <a:r>
              <a:rPr lang="en-US" sz="1400" dirty="0" err="1"/>
              <a:t>asigure</a:t>
            </a:r>
            <a:r>
              <a:rPr lang="en-US" sz="1400" dirty="0"/>
              <a:t> </a:t>
            </a:r>
            <a:r>
              <a:rPr lang="en-US" sz="1400" dirty="0" err="1"/>
              <a:t>eficienţa</a:t>
            </a:r>
            <a:r>
              <a:rPr lang="en-US" sz="1400" dirty="0"/>
              <a:t> </a:t>
            </a:r>
            <a:r>
              <a:rPr lang="en-US" sz="1400" dirty="0" err="1"/>
              <a:t>managerială</a:t>
            </a:r>
            <a:r>
              <a:rPr lang="en-US" sz="1400" dirty="0"/>
              <a:t> </a:t>
            </a:r>
            <a:r>
              <a:rPr lang="en-US" sz="1400" dirty="0" err="1"/>
              <a:t>şi</a:t>
            </a:r>
            <a:r>
              <a:rPr lang="en-US" sz="1400" dirty="0"/>
              <a:t> </a:t>
            </a:r>
            <a:r>
              <a:rPr lang="en-US" sz="1400" u="sng" dirty="0" err="1"/>
              <a:t>eficienţa</a:t>
            </a:r>
            <a:r>
              <a:rPr lang="en-US" sz="1400" u="sng" dirty="0"/>
              <a:t> </a:t>
            </a:r>
            <a:r>
              <a:rPr lang="en-US" sz="1400" u="sng" dirty="0" err="1"/>
              <a:t>utilizării</a:t>
            </a:r>
            <a:r>
              <a:rPr lang="en-US" sz="1400" u="sng" dirty="0"/>
              <a:t> </a:t>
            </a:r>
            <a:r>
              <a:rPr lang="en-US" sz="1400" u="sng" dirty="0" err="1"/>
              <a:t>resurselor</a:t>
            </a:r>
            <a:r>
              <a:rPr lang="en-US" sz="1400" u="sng" dirty="0"/>
              <a:t>, </a:t>
            </a:r>
            <a:r>
              <a:rPr lang="ro-RO" sz="1400" b="1" u="sng" dirty="0"/>
              <a:t>î</a:t>
            </a:r>
            <a:r>
              <a:rPr lang="en-US" sz="1400" b="1" u="sng" dirty="0" smtClean="0"/>
              <a:t>n </a:t>
            </a:r>
            <a:r>
              <a:rPr lang="en-US" sz="1400" b="1" u="sng" dirty="0" err="1"/>
              <a:t>cazul</a:t>
            </a:r>
            <a:r>
              <a:rPr lang="en-US" sz="1400" b="1" u="sng" dirty="0"/>
              <a:t> </a:t>
            </a:r>
            <a:r>
              <a:rPr lang="en-US" sz="1400" b="1" u="sng" dirty="0" err="1"/>
              <a:t>universităţilor</a:t>
            </a:r>
            <a:r>
              <a:rPr lang="en-US" sz="1400" b="1" u="sng" dirty="0"/>
              <a:t> de stat, </a:t>
            </a:r>
            <a:r>
              <a:rPr lang="en-US" sz="1400" b="1" u="sng" dirty="0" err="1"/>
              <a:t>şi</a:t>
            </a:r>
            <a:r>
              <a:rPr lang="en-US" sz="1400" b="1" u="sng" dirty="0"/>
              <a:t> a </a:t>
            </a:r>
            <a:r>
              <a:rPr lang="en-US" sz="1400" b="1" u="sng" dirty="0" err="1"/>
              <a:t>cheltuirii</a:t>
            </a:r>
            <a:r>
              <a:rPr lang="en-US" sz="1400" b="1" u="sng" dirty="0"/>
              <a:t> </a:t>
            </a:r>
            <a:r>
              <a:rPr lang="en-US" sz="1400" b="1" u="sng" dirty="0" err="1"/>
              <a:t>fondurilor</a:t>
            </a:r>
            <a:r>
              <a:rPr lang="en-US" sz="1400" b="1" u="sng" dirty="0"/>
              <a:t> din </a:t>
            </a:r>
            <a:r>
              <a:rPr lang="en-US" sz="1400" b="1" u="sng" dirty="0" err="1"/>
              <a:t>surse</a:t>
            </a:r>
            <a:r>
              <a:rPr lang="en-US" sz="1400" b="1" u="sng" dirty="0"/>
              <a:t> </a:t>
            </a:r>
            <a:r>
              <a:rPr lang="en-US" sz="1400" b="1" u="sng" dirty="0" err="1"/>
              <a:t>publice</a:t>
            </a:r>
            <a:r>
              <a:rPr lang="en-US" sz="1400" b="1" u="sng" dirty="0"/>
              <a:t>, conform </a:t>
            </a:r>
            <a:r>
              <a:rPr lang="en-US" sz="1400" b="1" u="sng" dirty="0" err="1"/>
              <a:t>contractului</a:t>
            </a:r>
            <a:r>
              <a:rPr lang="en-US" sz="1400" b="1" u="sng" dirty="0"/>
              <a:t> </a:t>
            </a:r>
            <a:r>
              <a:rPr lang="en-US" sz="1400" b="1" u="sng" dirty="0" err="1"/>
              <a:t>instituţional</a:t>
            </a:r>
            <a:r>
              <a:rPr lang="en-US" sz="1400" b="1" u="sng" dirty="0"/>
              <a:t>;</a:t>
            </a:r>
          </a:p>
          <a:p>
            <a:endParaRPr lang="it-IT" sz="1400" dirty="0" smtClean="0"/>
          </a:p>
        </p:txBody>
      </p:sp>
      <p:sp>
        <p:nvSpPr>
          <p:cNvPr id="4" name="Title 1"/>
          <p:cNvSpPr>
            <a:spLocks noGrp="1"/>
          </p:cNvSpPr>
          <p:nvPr>
            <p:ph type="title"/>
          </p:nvPr>
        </p:nvSpPr>
        <p:spPr>
          <a:xfrm>
            <a:off x="1275825" y="1042972"/>
            <a:ext cx="10515600" cy="601721"/>
          </a:xfrm>
        </p:spPr>
        <p:txBody>
          <a:bodyPr>
            <a:normAutofit/>
          </a:bodyPr>
          <a:lstStyle/>
          <a:p>
            <a:r>
              <a:rPr lang="en-US" sz="3600" dirty="0"/>
              <a:t>LEGISLA</a:t>
            </a:r>
            <a:r>
              <a:rPr lang="ro-RO" sz="3600" dirty="0"/>
              <a:t>Ț</a:t>
            </a:r>
            <a:r>
              <a:rPr lang="en-US" sz="3600" dirty="0"/>
              <a:t>IA Rom</a:t>
            </a:r>
            <a:r>
              <a:rPr lang="ro-RO" sz="3600" dirty="0"/>
              <a:t>â</a:t>
            </a:r>
            <a:r>
              <a:rPr lang="en-US" sz="3600" dirty="0"/>
              <a:t>n</a:t>
            </a:r>
            <a:r>
              <a:rPr lang="ro-RO" sz="3600" dirty="0"/>
              <a:t>ă</a:t>
            </a:r>
            <a:r>
              <a:rPr lang="en-US" sz="3600" dirty="0"/>
              <a:t> –</a:t>
            </a:r>
            <a:r>
              <a:rPr lang="en-US" sz="3600" dirty="0" err="1"/>
              <a:t>Legea</a:t>
            </a:r>
            <a:r>
              <a:rPr lang="en-US" sz="3600" dirty="0"/>
              <a:t> </a:t>
            </a:r>
            <a:r>
              <a:rPr lang="en-US" sz="3600" dirty="0" err="1"/>
              <a:t>educa</a:t>
            </a:r>
            <a:r>
              <a:rPr lang="ro-RO" sz="3600" dirty="0"/>
              <a:t>ț</a:t>
            </a:r>
            <a:r>
              <a:rPr lang="en-US" sz="3600" dirty="0" err="1"/>
              <a:t>iei</a:t>
            </a:r>
            <a:r>
              <a:rPr lang="en-US" sz="3600" dirty="0"/>
              <a:t> </a:t>
            </a:r>
            <a:r>
              <a:rPr lang="en-US" sz="3600" dirty="0" err="1"/>
              <a:t>na</a:t>
            </a:r>
            <a:r>
              <a:rPr lang="ro-RO" sz="3600" dirty="0"/>
              <a:t>ț</a:t>
            </a:r>
            <a:r>
              <a:rPr lang="en-US" sz="3600" dirty="0" err="1"/>
              <a:t>ionale</a:t>
            </a:r>
            <a:r>
              <a:rPr lang="en-US" sz="3600" dirty="0"/>
              <a:t> 1/2011</a:t>
            </a:r>
          </a:p>
        </p:txBody>
      </p:sp>
      <p:sp>
        <p:nvSpPr>
          <p:cNvPr id="5"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215659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189" y="880107"/>
            <a:ext cx="10506973" cy="810672"/>
          </a:xfrm>
        </p:spPr>
        <p:txBody>
          <a:bodyPr>
            <a:noAutofit/>
          </a:bodyPr>
          <a:lstStyle/>
          <a:p>
            <a:pPr algn="ctr"/>
            <a:r>
              <a:rPr lang="en-US" sz="2800" dirty="0" smtClean="0"/>
              <a:t>STABILIREA DOMENIULUI ISCED PRIN INTERMEDIUL  COMPETENȚELOR</a:t>
            </a:r>
            <a:br>
              <a:rPr lang="en-US" sz="2800" dirty="0" smtClean="0"/>
            </a:br>
            <a:r>
              <a:rPr lang="en-US" sz="2800" dirty="0" smtClean="0"/>
              <a:t>- </a:t>
            </a:r>
            <a:r>
              <a:rPr lang="en-US" sz="2400" dirty="0" smtClean="0"/>
              <a:t>ASPECTE GENERALE </a:t>
            </a:r>
            <a:r>
              <a:rPr lang="en-US" sz="2800" dirty="0" smtClean="0"/>
              <a:t>-</a:t>
            </a:r>
            <a:endParaRPr lang="en-US" sz="2800" dirty="0"/>
          </a:p>
        </p:txBody>
      </p:sp>
      <p:sp>
        <p:nvSpPr>
          <p:cNvPr id="3" name="Content Placeholder 2"/>
          <p:cNvSpPr>
            <a:spLocks noGrp="1"/>
          </p:cNvSpPr>
          <p:nvPr>
            <p:ph idx="1"/>
          </p:nvPr>
        </p:nvSpPr>
        <p:spPr>
          <a:xfrm>
            <a:off x="586596" y="1856786"/>
            <a:ext cx="10767204" cy="4499563"/>
          </a:xfrm>
        </p:spPr>
        <p:txBody>
          <a:bodyPr>
            <a:normAutofit fontScale="62500" lnSpcReduction="20000"/>
          </a:bodyPr>
          <a:lstStyle/>
          <a:p>
            <a:pPr lvl="0"/>
            <a:r>
              <a:rPr lang="ro-RO" dirty="0"/>
              <a:t>În orice program modern de studii, disciplinele complementare care oferă competențe cheie/transversale acoperă </a:t>
            </a:r>
            <a:r>
              <a:rPr lang="ro-RO" dirty="0">
                <a:solidFill>
                  <a:srgbClr val="7030A0"/>
                </a:solidFill>
              </a:rPr>
              <a:t>15% - 30% </a:t>
            </a:r>
            <a:r>
              <a:rPr lang="ro-RO" dirty="0"/>
              <a:t>din planul de învățământ (Limbi Străine, Științe Sociale, Afaceri și Drept, Sport, TIC etc). Ex: Dacă programul de studii </a:t>
            </a:r>
            <a:r>
              <a:rPr lang="ro-RO" i="1" dirty="0"/>
              <a:t>”</a:t>
            </a:r>
            <a:r>
              <a:rPr lang="ro-RO" i="1" dirty="0">
                <a:solidFill>
                  <a:srgbClr val="7030A0"/>
                </a:solidFill>
              </a:rPr>
              <a:t>Inginerie mecanică</a:t>
            </a:r>
            <a:r>
              <a:rPr lang="ro-RO" i="1" dirty="0"/>
              <a:t>”</a:t>
            </a:r>
            <a:r>
              <a:rPr lang="ro-RO" dirty="0"/>
              <a:t> deține competențe de domeniu din alte domenii largi (</a:t>
            </a:r>
            <a:r>
              <a:rPr lang="ro-RO" dirty="0">
                <a:solidFill>
                  <a:srgbClr val="7030A0"/>
                </a:solidFill>
              </a:rPr>
              <a:t>01 – Educație, 02 – Literatură, 03 – Științe Sociale,  04 – Management</a:t>
            </a:r>
            <a:r>
              <a:rPr lang="ro-RO" dirty="0"/>
              <a:t>) cu un procent de până la </a:t>
            </a:r>
            <a:r>
              <a:rPr lang="ro-RO" dirty="0">
                <a:solidFill>
                  <a:srgbClr val="7030A0"/>
                </a:solidFill>
              </a:rPr>
              <a:t>15% </a:t>
            </a:r>
            <a:r>
              <a:rPr lang="ro-RO" dirty="0"/>
              <a:t>pentru fiecare domeniu, atunci programul va fi încadrat în </a:t>
            </a:r>
            <a:r>
              <a:rPr lang="ro-RO" dirty="0">
                <a:solidFill>
                  <a:srgbClr val="7030A0"/>
                </a:solidFill>
              </a:rPr>
              <a:t>0715 - ISCED </a:t>
            </a:r>
            <a:r>
              <a:rPr lang="ro-RO" i="1" dirty="0"/>
              <a:t>(Mecanică și meserii din domeniul metalurgiei)</a:t>
            </a:r>
            <a:r>
              <a:rPr lang="ro-RO" dirty="0"/>
              <a:t>.</a:t>
            </a:r>
            <a:endParaRPr lang="en-US" dirty="0"/>
          </a:p>
          <a:p>
            <a:pPr lvl="0"/>
            <a:r>
              <a:rPr lang="ro-RO" dirty="0"/>
              <a:t>Pentru programele interdisciplinare alegerea domeniului detaliat </a:t>
            </a:r>
            <a:r>
              <a:rPr lang="ro-RO" dirty="0" smtClean="0"/>
              <a:t>este </a:t>
            </a:r>
            <a:r>
              <a:rPr lang="ro-RO" dirty="0"/>
              <a:t>influențată de ponderea dintre disciplinele de domeniu aferente domeniilor.</a:t>
            </a:r>
            <a:endParaRPr lang="en-US" dirty="0"/>
          </a:p>
          <a:p>
            <a:pPr lvl="0"/>
            <a:r>
              <a:rPr lang="ro-RO" dirty="0"/>
              <a:t>În cadrul aceluiași domeniu larg/restrâns ponderea disciplinelor de domeniu influențează domeniul detaliat. Ex: Dacă un program de studii în domeniul </a:t>
            </a:r>
            <a:r>
              <a:rPr lang="ro-RO" i="1" dirty="0"/>
              <a:t>”</a:t>
            </a:r>
            <a:r>
              <a:rPr lang="ro-RO" i="1" dirty="0">
                <a:solidFill>
                  <a:srgbClr val="7030A0"/>
                </a:solidFill>
              </a:rPr>
              <a:t>Inginerie mecanică</a:t>
            </a:r>
            <a:r>
              <a:rPr lang="ro-RO" i="1" dirty="0"/>
              <a:t>”</a:t>
            </a:r>
            <a:r>
              <a:rPr lang="ro-RO" dirty="0"/>
              <a:t> (0715 ISCED) deține competențe de specialitate din același domeniu restrâns ISCED (</a:t>
            </a:r>
            <a:r>
              <a:rPr lang="ro-RO" dirty="0">
                <a:solidFill>
                  <a:srgbClr val="7030A0"/>
                </a:solidFill>
              </a:rPr>
              <a:t>0713 – </a:t>
            </a:r>
            <a:r>
              <a:rPr lang="ro-RO" i="1" dirty="0">
                <a:solidFill>
                  <a:srgbClr val="7030A0"/>
                </a:solidFill>
              </a:rPr>
              <a:t>Electricitate și energie</a:t>
            </a:r>
            <a:r>
              <a:rPr lang="ro-RO" dirty="0"/>
              <a:t>) de </a:t>
            </a:r>
            <a:r>
              <a:rPr lang="ro-RO" dirty="0">
                <a:solidFill>
                  <a:srgbClr val="7030A0"/>
                </a:solidFill>
              </a:rPr>
              <a:t>max. 15%  </a:t>
            </a:r>
            <a:r>
              <a:rPr lang="ro-RO" dirty="0"/>
              <a:t>atunci programul este încadrat în </a:t>
            </a:r>
            <a:r>
              <a:rPr lang="ro-RO" dirty="0">
                <a:solidFill>
                  <a:srgbClr val="7030A0"/>
                </a:solidFill>
              </a:rPr>
              <a:t>0715</a:t>
            </a:r>
            <a:r>
              <a:rPr lang="ro-RO" dirty="0"/>
              <a:t>. </a:t>
            </a:r>
            <a:r>
              <a:rPr lang="ro-RO" i="1" dirty="0"/>
              <a:t>(Inginerie </a:t>
            </a:r>
            <a:r>
              <a:rPr lang="ro-RO" i="1" dirty="0" err="1"/>
              <a:t>Mecano</a:t>
            </a:r>
            <a:r>
              <a:rPr lang="ro-RO" i="1" dirty="0"/>
              <a:t>-Energetică)</a:t>
            </a:r>
            <a:r>
              <a:rPr lang="ro-RO" dirty="0"/>
              <a:t> </a:t>
            </a:r>
            <a:endParaRPr lang="en-US" dirty="0"/>
          </a:p>
          <a:p>
            <a:pPr lvl="0"/>
            <a:r>
              <a:rPr lang="ro-RO" dirty="0"/>
              <a:t>Dacă un domeniu larg din ISCED are discipline de domeniu în proporție de </a:t>
            </a:r>
            <a:r>
              <a:rPr lang="ro-RO" dirty="0">
                <a:solidFill>
                  <a:srgbClr val="7030A0"/>
                </a:solidFill>
              </a:rPr>
              <a:t>min. 15% </a:t>
            </a:r>
            <a:r>
              <a:rPr lang="ro-RO" dirty="0"/>
              <a:t>atunci programul se poate considera </a:t>
            </a:r>
            <a:r>
              <a:rPr lang="ro-RO" dirty="0">
                <a:solidFill>
                  <a:srgbClr val="7030A0"/>
                </a:solidFill>
              </a:rPr>
              <a:t>interdisciplinar</a:t>
            </a:r>
            <a:r>
              <a:rPr lang="ro-RO" dirty="0"/>
              <a:t> și este corelat cu domeniul </a:t>
            </a:r>
            <a:r>
              <a:rPr lang="ro-RO" dirty="0">
                <a:solidFill>
                  <a:srgbClr val="7030A0"/>
                </a:solidFill>
              </a:rPr>
              <a:t>„88”</a:t>
            </a:r>
            <a:r>
              <a:rPr lang="ro-RO" dirty="0"/>
              <a:t> al domeniului detaliat. Ex: Dacă programul de studii </a:t>
            </a:r>
            <a:r>
              <a:rPr lang="ro-RO" i="1" dirty="0"/>
              <a:t>”</a:t>
            </a:r>
            <a:r>
              <a:rPr lang="ro-RO" i="1" dirty="0">
                <a:solidFill>
                  <a:srgbClr val="7030A0"/>
                </a:solidFill>
              </a:rPr>
              <a:t>Inginerie economică în industrie</a:t>
            </a:r>
            <a:r>
              <a:rPr lang="ro-RO" i="1" dirty="0"/>
              <a:t>”</a:t>
            </a:r>
            <a:r>
              <a:rPr lang="ro-RO" dirty="0"/>
              <a:t> deține competențe de domeniu din alte domenii largi (Educație, Limbi Străine, Științe Sociale, Afaceri și Drept, TIC etc) din care </a:t>
            </a:r>
            <a:r>
              <a:rPr lang="ro-RO" dirty="0">
                <a:solidFill>
                  <a:srgbClr val="7030A0"/>
                </a:solidFill>
              </a:rPr>
              <a:t>numai unul cu un procent mai mare de 15%/</a:t>
            </a:r>
            <a:r>
              <a:rPr lang="ro-RO" dirty="0"/>
              <a:t>domeniu atunci programul va fi încadrat la domeniul interdisciplinar </a:t>
            </a:r>
            <a:r>
              <a:rPr lang="ro-RO" dirty="0">
                <a:solidFill>
                  <a:srgbClr val="7030A0"/>
                </a:solidFill>
              </a:rPr>
              <a:t>0788</a:t>
            </a:r>
            <a:r>
              <a:rPr lang="ro-RO" dirty="0"/>
              <a:t>. </a:t>
            </a:r>
            <a:r>
              <a:rPr lang="ro-RO" i="1" dirty="0"/>
              <a:t>(Inginerie și Management)</a:t>
            </a:r>
            <a:endParaRPr lang="en-US" dirty="0"/>
          </a:p>
          <a:p>
            <a:pPr lvl="0"/>
            <a:r>
              <a:rPr lang="ro-RO" dirty="0"/>
              <a:t>În final domeniul de studii care pune la dispoziție titlul absolventului  poate avea un maxim de 65% aferent disciplinelor fundamentale, de bază, respectiv de domeniu. </a:t>
            </a:r>
            <a:endParaRPr lang="en-US" dirty="0"/>
          </a:p>
          <a:p>
            <a:pPr marL="0" lvl="0" indent="0">
              <a:buNone/>
            </a:pPr>
            <a:endParaRPr lang="en-US" dirty="0"/>
          </a:p>
        </p:txBody>
      </p:sp>
      <p:sp>
        <p:nvSpPr>
          <p:cNvPr id="4" name="Slide Number Placeholder 3"/>
          <p:cNvSpPr>
            <a:spLocks noGrp="1"/>
          </p:cNvSpPr>
          <p:nvPr>
            <p:ph type="sldNum" sz="quarter" idx="12"/>
          </p:nvPr>
        </p:nvSpPr>
        <p:spPr/>
        <p:txBody>
          <a:bodyPr/>
          <a:lstStyle/>
          <a:p>
            <a:fld id="{9E50D555-AD09-4184-8F27-884809BFB095}" type="slidenum">
              <a:rPr lang="en-US" smtClean="0"/>
              <a:t>20</a:t>
            </a:fld>
            <a:endParaRPr lang="en-US"/>
          </a:p>
        </p:txBody>
      </p:sp>
    </p:spTree>
    <p:extLst>
      <p:ext uri="{BB962C8B-B14F-4D97-AF65-F5344CB8AC3E}">
        <p14:creationId xmlns:p14="http://schemas.microsoft.com/office/powerpoint/2010/main" val="1085509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337" y="788076"/>
            <a:ext cx="10506973" cy="339420"/>
          </a:xfrm>
        </p:spPr>
        <p:txBody>
          <a:bodyPr>
            <a:noAutofit/>
          </a:bodyPr>
          <a:lstStyle/>
          <a:p>
            <a:pPr algn="ctr"/>
            <a:r>
              <a:rPr lang="en-US" sz="2800" dirty="0" err="1" smtClean="0"/>
              <a:t>Stiinte</a:t>
            </a:r>
            <a:r>
              <a:rPr lang="en-US" sz="2800" dirty="0" smtClean="0"/>
              <a:t> </a:t>
            </a:r>
            <a:r>
              <a:rPr lang="en-US" sz="2800" dirty="0" err="1" smtClean="0"/>
              <a:t>ingineresti</a:t>
            </a:r>
            <a:r>
              <a:rPr lang="en-US" sz="2800" dirty="0" smtClean="0"/>
              <a:t> </a:t>
            </a:r>
            <a:endParaRPr lang="en-US" sz="2800" dirty="0"/>
          </a:p>
        </p:txBody>
      </p:sp>
      <p:sp>
        <p:nvSpPr>
          <p:cNvPr id="4" name="Slide Number Placeholder 3"/>
          <p:cNvSpPr>
            <a:spLocks noGrp="1"/>
          </p:cNvSpPr>
          <p:nvPr>
            <p:ph type="sldNum" sz="quarter" idx="12"/>
          </p:nvPr>
        </p:nvSpPr>
        <p:spPr/>
        <p:txBody>
          <a:bodyPr/>
          <a:lstStyle/>
          <a:p>
            <a:fld id="{9E50D555-AD09-4184-8F27-884809BFB095}" type="slidenum">
              <a:rPr lang="en-US" smtClean="0"/>
              <a:t>21</a:t>
            </a:fld>
            <a:endParaRPr lang="en-US" dirty="0"/>
          </a:p>
        </p:txBody>
      </p:sp>
      <p:sp>
        <p:nvSpPr>
          <p:cNvPr id="5" name="Rectangle 4"/>
          <p:cNvSpPr/>
          <p:nvPr/>
        </p:nvSpPr>
        <p:spPr>
          <a:xfrm>
            <a:off x="555337" y="2926429"/>
            <a:ext cx="2385901" cy="1020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20. Științe inginerești</a:t>
            </a:r>
            <a:endParaRPr lang="en-US" b="1" dirty="0">
              <a:solidFill>
                <a:schemeClr val="tx1"/>
              </a:solidFill>
            </a:endParaRPr>
          </a:p>
        </p:txBody>
      </p:sp>
      <p:sp>
        <p:nvSpPr>
          <p:cNvPr id="13" name="Rectangle 12"/>
          <p:cNvSpPr/>
          <p:nvPr/>
        </p:nvSpPr>
        <p:spPr>
          <a:xfrm>
            <a:off x="555337" y="1199450"/>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fundamental</a:t>
            </a:r>
          </a:p>
        </p:txBody>
      </p:sp>
      <p:sp>
        <p:nvSpPr>
          <p:cNvPr id="14" name="Rectangle 13"/>
          <p:cNvSpPr/>
          <p:nvPr/>
        </p:nvSpPr>
        <p:spPr>
          <a:xfrm>
            <a:off x="4120016" y="1180606"/>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Ramura de știință</a:t>
            </a:r>
          </a:p>
        </p:txBody>
      </p:sp>
      <p:sp>
        <p:nvSpPr>
          <p:cNvPr id="15" name="Rectangle 14"/>
          <p:cNvSpPr/>
          <p:nvPr/>
        </p:nvSpPr>
        <p:spPr>
          <a:xfrm>
            <a:off x="7978460" y="1177334"/>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de licență</a:t>
            </a:r>
          </a:p>
        </p:txBody>
      </p:sp>
      <p:grpSp>
        <p:nvGrpSpPr>
          <p:cNvPr id="62" name="Group 61"/>
          <p:cNvGrpSpPr/>
          <p:nvPr/>
        </p:nvGrpSpPr>
        <p:grpSpPr>
          <a:xfrm>
            <a:off x="4111017" y="1834353"/>
            <a:ext cx="6065752" cy="857821"/>
            <a:chOff x="4017582" y="1837458"/>
            <a:chExt cx="6065752" cy="857821"/>
          </a:xfrm>
        </p:grpSpPr>
        <p:sp>
          <p:nvSpPr>
            <p:cNvPr id="6" name="Rectangle 5"/>
            <p:cNvSpPr/>
            <p:nvPr/>
          </p:nvSpPr>
          <p:spPr>
            <a:xfrm>
              <a:off x="4017582" y="1977270"/>
              <a:ext cx="2556245" cy="3417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10. </a:t>
              </a:r>
              <a:r>
                <a:rPr lang="en-US" sz="1600" b="1" dirty="0">
                  <a:solidFill>
                    <a:schemeClr val="tx1"/>
                  </a:solidFill>
                </a:rPr>
                <a:t>Inginerie </a:t>
              </a:r>
              <a:r>
                <a:rPr lang="en-US" sz="1600" b="1" dirty="0" err="1">
                  <a:solidFill>
                    <a:schemeClr val="tx1"/>
                  </a:solidFill>
                </a:rPr>
                <a:t>civilă</a:t>
              </a:r>
              <a:endParaRPr lang="en-US" sz="1600" b="1" dirty="0">
                <a:solidFill>
                  <a:schemeClr val="tx1"/>
                </a:solidFill>
              </a:endParaRPr>
            </a:p>
          </p:txBody>
        </p:sp>
        <p:sp>
          <p:nvSpPr>
            <p:cNvPr id="16" name="Rectangle 15"/>
            <p:cNvSpPr/>
            <p:nvPr/>
          </p:nvSpPr>
          <p:spPr>
            <a:xfrm>
              <a:off x="7910307" y="1837458"/>
              <a:ext cx="2173025" cy="3331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60. </a:t>
              </a:r>
              <a:r>
                <a:rPr lang="en-US" sz="1400" b="1" dirty="0">
                  <a:solidFill>
                    <a:schemeClr val="tx1"/>
                  </a:solidFill>
                </a:rPr>
                <a:t>Inginerie </a:t>
              </a:r>
              <a:r>
                <a:rPr lang="en-US" sz="1400" b="1" dirty="0" err="1">
                  <a:solidFill>
                    <a:schemeClr val="tx1"/>
                  </a:solidFill>
                </a:rPr>
                <a:t>civilă</a:t>
              </a:r>
              <a:endParaRPr lang="en-US" sz="1400" b="1" dirty="0">
                <a:solidFill>
                  <a:schemeClr val="tx1"/>
                </a:solidFill>
              </a:endParaRPr>
            </a:p>
          </p:txBody>
        </p:sp>
        <p:sp>
          <p:nvSpPr>
            <p:cNvPr id="17" name="Rectangle 16"/>
            <p:cNvSpPr/>
            <p:nvPr/>
          </p:nvSpPr>
          <p:spPr>
            <a:xfrm>
              <a:off x="7910306" y="2318978"/>
              <a:ext cx="2173028" cy="3763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70. </a:t>
              </a:r>
              <a:r>
                <a:rPr lang="en-US" sz="1400" b="1" dirty="0" err="1" smtClean="0">
                  <a:solidFill>
                    <a:schemeClr val="tx1"/>
                  </a:solidFill>
                </a:rPr>
                <a:t>Ingineri</a:t>
              </a:r>
              <a:r>
                <a:rPr lang="ro-RO" sz="1400" b="1" dirty="0" smtClean="0">
                  <a:solidFill>
                    <a:schemeClr val="tx1"/>
                  </a:solidFill>
                </a:rPr>
                <a:t>a instalațiilor</a:t>
              </a:r>
              <a:endParaRPr lang="en-US" sz="1400" b="1" dirty="0">
                <a:solidFill>
                  <a:schemeClr val="tx1"/>
                </a:solidFill>
              </a:endParaRPr>
            </a:p>
          </p:txBody>
        </p:sp>
        <p:cxnSp>
          <p:nvCxnSpPr>
            <p:cNvPr id="19" name="Straight Arrow Connector 18"/>
            <p:cNvCxnSpPr>
              <a:stCxn id="6" idx="3"/>
              <a:endCxn id="16" idx="1"/>
            </p:cNvCxnSpPr>
            <p:nvPr/>
          </p:nvCxnSpPr>
          <p:spPr>
            <a:xfrm flipV="1">
              <a:off x="6573827" y="2004035"/>
              <a:ext cx="1336480" cy="1440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20" name="Straight Arrow Connector 19"/>
          <p:cNvCxnSpPr>
            <a:stCxn id="6" idx="3"/>
            <a:endCxn id="17" idx="1"/>
          </p:cNvCxnSpPr>
          <p:nvPr/>
        </p:nvCxnSpPr>
        <p:spPr>
          <a:xfrm>
            <a:off x="6667262" y="2145019"/>
            <a:ext cx="1336479" cy="359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68" name="Group 67"/>
          <p:cNvGrpSpPr/>
          <p:nvPr/>
        </p:nvGrpSpPr>
        <p:grpSpPr>
          <a:xfrm>
            <a:off x="4120016" y="3022731"/>
            <a:ext cx="6862469" cy="1536952"/>
            <a:chOff x="4111017" y="2845726"/>
            <a:chExt cx="6862469" cy="1536952"/>
          </a:xfrm>
        </p:grpSpPr>
        <p:sp>
          <p:nvSpPr>
            <p:cNvPr id="8" name="Rectangle 7"/>
            <p:cNvSpPr/>
            <p:nvPr/>
          </p:nvSpPr>
          <p:spPr>
            <a:xfrm>
              <a:off x="8003740" y="2863601"/>
              <a:ext cx="2173027" cy="3761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90</a:t>
              </a:r>
              <a:r>
                <a:rPr lang="ro-RO" sz="1400" b="1" dirty="0">
                  <a:solidFill>
                    <a:schemeClr val="tx1"/>
                  </a:solidFill>
                </a:rPr>
                <a:t>. Inginerie electrică</a:t>
              </a:r>
              <a:endParaRPr lang="en-US" sz="1400" b="1" dirty="0">
                <a:solidFill>
                  <a:schemeClr val="tx1"/>
                </a:solidFill>
              </a:endParaRPr>
            </a:p>
          </p:txBody>
        </p:sp>
        <p:sp>
          <p:nvSpPr>
            <p:cNvPr id="9" name="Rectangle 8"/>
            <p:cNvSpPr/>
            <p:nvPr/>
          </p:nvSpPr>
          <p:spPr>
            <a:xfrm>
              <a:off x="4111017" y="2845726"/>
              <a:ext cx="2620506" cy="8161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20. </a:t>
              </a:r>
              <a:r>
                <a:rPr lang="en-US" sz="1600" b="1" dirty="0">
                  <a:solidFill>
                    <a:schemeClr val="tx1"/>
                  </a:solidFill>
                </a:rPr>
                <a:t>Inginerie </a:t>
              </a:r>
              <a:r>
                <a:rPr lang="en-US" sz="1600" b="1" dirty="0" err="1">
                  <a:solidFill>
                    <a:schemeClr val="tx1"/>
                  </a:solidFill>
                </a:rPr>
                <a:t>electrică</a:t>
              </a:r>
              <a:r>
                <a:rPr lang="en-US" sz="1600" b="1" dirty="0">
                  <a:solidFill>
                    <a:schemeClr val="tx1"/>
                  </a:solidFill>
                </a:rPr>
                <a:t>, </a:t>
              </a:r>
              <a:r>
                <a:rPr lang="en-US" sz="1600" b="1" dirty="0" err="1">
                  <a:solidFill>
                    <a:schemeClr val="tx1"/>
                  </a:solidFill>
                </a:rPr>
                <a:t>electronică</a:t>
              </a:r>
              <a:r>
                <a:rPr lang="en-US" sz="1600" b="1" dirty="0">
                  <a:solidFill>
                    <a:schemeClr val="tx1"/>
                  </a:solidFill>
                </a:rPr>
                <a:t> </a:t>
              </a:r>
              <a:r>
                <a:rPr lang="en-US" sz="1600" b="1" dirty="0" err="1">
                  <a:solidFill>
                    <a:schemeClr val="tx1"/>
                  </a:solidFill>
                </a:rPr>
                <a:t>şi</a:t>
              </a:r>
              <a:r>
                <a:rPr lang="en-US" sz="1600" b="1" dirty="0">
                  <a:solidFill>
                    <a:schemeClr val="tx1"/>
                  </a:solidFill>
                </a:rPr>
                <a:t> </a:t>
              </a:r>
              <a:r>
                <a:rPr lang="en-US" sz="1600" b="1" dirty="0" err="1">
                  <a:solidFill>
                    <a:schemeClr val="tx1"/>
                  </a:solidFill>
                </a:rPr>
                <a:t>telecomunicaţii</a:t>
              </a:r>
              <a:endParaRPr lang="en-US" sz="1600" b="1" dirty="0">
                <a:solidFill>
                  <a:schemeClr val="tx1"/>
                </a:solidFill>
              </a:endParaRPr>
            </a:p>
          </p:txBody>
        </p:sp>
        <p:sp>
          <p:nvSpPr>
            <p:cNvPr id="11" name="Rectangle 10"/>
            <p:cNvSpPr/>
            <p:nvPr/>
          </p:nvSpPr>
          <p:spPr>
            <a:xfrm>
              <a:off x="8003740" y="3788432"/>
              <a:ext cx="2969746" cy="5942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100</a:t>
              </a:r>
              <a:r>
                <a:rPr lang="ro-RO" sz="1400" b="1" dirty="0">
                  <a:solidFill>
                    <a:schemeClr val="tx1"/>
                  </a:solidFill>
                </a:rPr>
                <a:t>. Inginerie electronică, </a:t>
              </a:r>
              <a:r>
                <a:rPr lang="ro-RO" sz="1400" b="1" dirty="0" err="1">
                  <a:solidFill>
                    <a:schemeClr val="tx1"/>
                  </a:solidFill>
                </a:rPr>
                <a:t>telecomunicaţii</a:t>
              </a:r>
              <a:r>
                <a:rPr lang="ro-RO" sz="1400" b="1" dirty="0">
                  <a:solidFill>
                    <a:schemeClr val="tx1"/>
                  </a:solidFill>
                </a:rPr>
                <a:t> </a:t>
              </a:r>
              <a:r>
                <a:rPr lang="ro-RO" sz="1400" b="1" dirty="0" err="1">
                  <a:solidFill>
                    <a:schemeClr val="tx1"/>
                  </a:solidFill>
                </a:rPr>
                <a:t>şi</a:t>
              </a:r>
              <a:r>
                <a:rPr lang="ro-RO" sz="1400" b="1" dirty="0">
                  <a:solidFill>
                    <a:schemeClr val="tx1"/>
                  </a:solidFill>
                </a:rPr>
                <a:t> tehnologii </a:t>
              </a:r>
              <a:r>
                <a:rPr lang="ro-RO" sz="1400" b="1" dirty="0" err="1">
                  <a:solidFill>
                    <a:schemeClr val="tx1"/>
                  </a:solidFill>
                </a:rPr>
                <a:t>informaţionale</a:t>
              </a:r>
              <a:endParaRPr lang="en-US" sz="1400" b="1" dirty="0">
                <a:solidFill>
                  <a:schemeClr val="tx1"/>
                </a:solidFill>
              </a:endParaRPr>
            </a:p>
          </p:txBody>
        </p:sp>
        <p:sp>
          <p:nvSpPr>
            <p:cNvPr id="12" name="Rectangle 11"/>
            <p:cNvSpPr/>
            <p:nvPr/>
          </p:nvSpPr>
          <p:spPr>
            <a:xfrm>
              <a:off x="8003740" y="3354571"/>
              <a:ext cx="2183165" cy="3569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110</a:t>
              </a:r>
              <a:r>
                <a:rPr lang="ro-RO" sz="1400" b="1" dirty="0">
                  <a:solidFill>
                    <a:schemeClr val="tx1"/>
                  </a:solidFill>
                </a:rPr>
                <a:t>. Inginerie energetică</a:t>
              </a:r>
              <a:endParaRPr lang="en-US" sz="1400" b="1" dirty="0">
                <a:solidFill>
                  <a:schemeClr val="tx1"/>
                </a:solidFill>
              </a:endParaRPr>
            </a:p>
          </p:txBody>
        </p:sp>
        <p:cxnSp>
          <p:nvCxnSpPr>
            <p:cNvPr id="25" name="Straight Arrow Connector 24"/>
            <p:cNvCxnSpPr>
              <a:stCxn id="9" idx="3"/>
              <a:endCxn id="8" idx="1"/>
            </p:cNvCxnSpPr>
            <p:nvPr/>
          </p:nvCxnSpPr>
          <p:spPr>
            <a:xfrm flipV="1">
              <a:off x="6731523" y="3051693"/>
              <a:ext cx="1272217" cy="2020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2" idx="1"/>
            </p:cNvCxnSpPr>
            <p:nvPr/>
          </p:nvCxnSpPr>
          <p:spPr>
            <a:xfrm>
              <a:off x="6758923" y="3274915"/>
              <a:ext cx="1244817" cy="2581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9" idx="3"/>
              <a:endCxn id="11" idx="1"/>
            </p:cNvCxnSpPr>
            <p:nvPr/>
          </p:nvCxnSpPr>
          <p:spPr>
            <a:xfrm>
              <a:off x="6731523" y="3253786"/>
              <a:ext cx="1272217" cy="831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4120016" y="4658265"/>
            <a:ext cx="6535144" cy="1492382"/>
            <a:chOff x="4149432" y="4240107"/>
            <a:chExt cx="6535144" cy="1492382"/>
          </a:xfrm>
        </p:grpSpPr>
        <p:sp>
          <p:nvSpPr>
            <p:cNvPr id="10" name="Rectangle 9"/>
            <p:cNvSpPr/>
            <p:nvPr/>
          </p:nvSpPr>
          <p:spPr>
            <a:xfrm>
              <a:off x="4149432" y="4414173"/>
              <a:ext cx="2630644" cy="7336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30. </a:t>
              </a:r>
              <a:r>
                <a:rPr lang="it-IT" b="1" dirty="0" err="1">
                  <a:solidFill>
                    <a:schemeClr val="tx1"/>
                  </a:solidFill>
                </a:rPr>
                <a:t>Inginerie</a:t>
              </a:r>
              <a:r>
                <a:rPr lang="it-IT" b="1" dirty="0">
                  <a:solidFill>
                    <a:schemeClr val="tx1"/>
                  </a:solidFill>
                </a:rPr>
                <a:t> </a:t>
              </a:r>
              <a:r>
                <a:rPr lang="it-IT" b="1" dirty="0" err="1">
                  <a:solidFill>
                    <a:schemeClr val="tx1"/>
                  </a:solidFill>
                </a:rPr>
                <a:t>geologică</a:t>
              </a:r>
              <a:r>
                <a:rPr lang="it-IT" b="1" dirty="0">
                  <a:solidFill>
                    <a:schemeClr val="tx1"/>
                  </a:solidFill>
                </a:rPr>
                <a:t>, mine, </a:t>
              </a:r>
              <a:r>
                <a:rPr lang="it-IT" b="1" dirty="0" err="1">
                  <a:solidFill>
                    <a:schemeClr val="tx1"/>
                  </a:solidFill>
                </a:rPr>
                <a:t>petrol</a:t>
              </a:r>
              <a:r>
                <a:rPr lang="it-IT" b="1" dirty="0">
                  <a:solidFill>
                    <a:schemeClr val="tx1"/>
                  </a:solidFill>
                </a:rPr>
                <a:t> </a:t>
              </a:r>
              <a:r>
                <a:rPr lang="it-IT" b="1" dirty="0" err="1">
                  <a:solidFill>
                    <a:schemeClr val="tx1"/>
                  </a:solidFill>
                </a:rPr>
                <a:t>şi</a:t>
              </a:r>
              <a:r>
                <a:rPr lang="it-IT" b="1" dirty="0">
                  <a:solidFill>
                    <a:schemeClr val="tx1"/>
                  </a:solidFill>
                </a:rPr>
                <a:t> gaze</a:t>
              </a:r>
              <a:endParaRPr lang="en-US" b="1" dirty="0">
                <a:solidFill>
                  <a:schemeClr val="tx1"/>
                </a:solidFill>
              </a:endParaRPr>
            </a:p>
          </p:txBody>
        </p:sp>
        <p:sp>
          <p:nvSpPr>
            <p:cNvPr id="33" name="Rectangle 32"/>
            <p:cNvSpPr/>
            <p:nvPr/>
          </p:nvSpPr>
          <p:spPr>
            <a:xfrm>
              <a:off x="8003740" y="4838273"/>
              <a:ext cx="2625215" cy="3592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130. Inginerie geodezică</a:t>
              </a:r>
              <a:endParaRPr lang="en-US" sz="1400" b="1" dirty="0">
                <a:solidFill>
                  <a:schemeClr val="tx1"/>
                </a:solidFill>
              </a:endParaRPr>
            </a:p>
          </p:txBody>
        </p:sp>
        <p:sp>
          <p:nvSpPr>
            <p:cNvPr id="34" name="Rectangle 33"/>
            <p:cNvSpPr/>
            <p:nvPr/>
          </p:nvSpPr>
          <p:spPr>
            <a:xfrm>
              <a:off x="8059361" y="4240107"/>
              <a:ext cx="2625215" cy="3613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130. Inginerie geologică</a:t>
              </a:r>
              <a:endParaRPr lang="en-US" sz="1400" b="1" dirty="0">
                <a:solidFill>
                  <a:schemeClr val="tx1"/>
                </a:solidFill>
              </a:endParaRPr>
            </a:p>
          </p:txBody>
        </p:sp>
        <p:sp>
          <p:nvSpPr>
            <p:cNvPr id="51" name="Rectangle 50"/>
            <p:cNvSpPr/>
            <p:nvPr/>
          </p:nvSpPr>
          <p:spPr>
            <a:xfrm>
              <a:off x="7978460" y="5373245"/>
              <a:ext cx="2625215" cy="3592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260</a:t>
              </a:r>
              <a:r>
                <a:rPr lang="ro-RO" sz="1400" b="1" dirty="0">
                  <a:solidFill>
                    <a:schemeClr val="tx1"/>
                  </a:solidFill>
                </a:rPr>
                <a:t>. Mine, petrol </a:t>
              </a:r>
              <a:r>
                <a:rPr lang="ro-RO" sz="1400" b="1" dirty="0" err="1">
                  <a:solidFill>
                    <a:schemeClr val="tx1"/>
                  </a:solidFill>
                </a:rPr>
                <a:t>şi</a:t>
              </a:r>
              <a:r>
                <a:rPr lang="ro-RO" sz="1400" b="1" dirty="0">
                  <a:solidFill>
                    <a:schemeClr val="tx1"/>
                  </a:solidFill>
                </a:rPr>
                <a:t> gaze</a:t>
              </a:r>
              <a:endParaRPr lang="en-US" sz="1400" b="1" dirty="0">
                <a:solidFill>
                  <a:schemeClr val="tx1"/>
                </a:solidFill>
              </a:endParaRPr>
            </a:p>
          </p:txBody>
        </p:sp>
        <p:cxnSp>
          <p:nvCxnSpPr>
            <p:cNvPr id="72" name="Straight Arrow Connector 71"/>
            <p:cNvCxnSpPr>
              <a:stCxn id="10" idx="3"/>
              <a:endCxn id="34" idx="1"/>
            </p:cNvCxnSpPr>
            <p:nvPr/>
          </p:nvCxnSpPr>
          <p:spPr>
            <a:xfrm flipV="1">
              <a:off x="6780076" y="4420801"/>
              <a:ext cx="1279285" cy="3601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10" idx="3"/>
              <a:endCxn id="33" idx="1"/>
            </p:cNvCxnSpPr>
            <p:nvPr/>
          </p:nvCxnSpPr>
          <p:spPr>
            <a:xfrm>
              <a:off x="6780076" y="4780994"/>
              <a:ext cx="1223664" cy="236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10" idx="3"/>
              <a:endCxn id="51" idx="1"/>
            </p:cNvCxnSpPr>
            <p:nvPr/>
          </p:nvCxnSpPr>
          <p:spPr>
            <a:xfrm>
              <a:off x="6780076" y="4780994"/>
              <a:ext cx="1198384" cy="7718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3" name="Straight Arrow Connector 82"/>
          <p:cNvCxnSpPr>
            <a:stCxn id="5" idx="3"/>
            <a:endCxn id="6" idx="1"/>
          </p:cNvCxnSpPr>
          <p:nvPr/>
        </p:nvCxnSpPr>
        <p:spPr>
          <a:xfrm flipV="1">
            <a:off x="2941238" y="2145019"/>
            <a:ext cx="1169779" cy="12914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5" idx="3"/>
            <a:endCxn id="9" idx="1"/>
          </p:cNvCxnSpPr>
          <p:nvPr/>
        </p:nvCxnSpPr>
        <p:spPr>
          <a:xfrm flipV="1">
            <a:off x="2941238" y="3430791"/>
            <a:ext cx="1178778" cy="5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 idx="3"/>
            <a:endCxn id="10" idx="1"/>
          </p:cNvCxnSpPr>
          <p:nvPr/>
        </p:nvCxnSpPr>
        <p:spPr>
          <a:xfrm>
            <a:off x="2941238" y="3436453"/>
            <a:ext cx="1178778" cy="17626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131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337" y="812907"/>
            <a:ext cx="10506973" cy="280925"/>
          </a:xfrm>
        </p:spPr>
        <p:txBody>
          <a:bodyPr>
            <a:noAutofit/>
          </a:bodyPr>
          <a:lstStyle/>
          <a:p>
            <a:pPr algn="ctr"/>
            <a:r>
              <a:rPr lang="en-US" sz="2800" dirty="0" err="1" smtClean="0"/>
              <a:t>continuare</a:t>
            </a:r>
            <a:endParaRPr lang="en-US" sz="2800" dirty="0"/>
          </a:p>
        </p:txBody>
      </p:sp>
      <p:sp>
        <p:nvSpPr>
          <p:cNvPr id="5" name="Rectangle 4"/>
          <p:cNvSpPr/>
          <p:nvPr/>
        </p:nvSpPr>
        <p:spPr>
          <a:xfrm>
            <a:off x="515783" y="3157918"/>
            <a:ext cx="2385901" cy="1020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20. Științe inginerești</a:t>
            </a:r>
            <a:endParaRPr lang="en-US" b="1" dirty="0">
              <a:solidFill>
                <a:schemeClr val="tx1"/>
              </a:solidFill>
            </a:endParaRPr>
          </a:p>
        </p:txBody>
      </p:sp>
      <p:sp>
        <p:nvSpPr>
          <p:cNvPr id="13" name="Rectangle 12"/>
          <p:cNvSpPr/>
          <p:nvPr/>
        </p:nvSpPr>
        <p:spPr>
          <a:xfrm>
            <a:off x="555337" y="1199450"/>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fundamental</a:t>
            </a:r>
          </a:p>
        </p:txBody>
      </p:sp>
      <p:sp>
        <p:nvSpPr>
          <p:cNvPr id="14" name="Rectangle 13"/>
          <p:cNvSpPr/>
          <p:nvPr/>
        </p:nvSpPr>
        <p:spPr>
          <a:xfrm>
            <a:off x="4120016" y="1180606"/>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Ramura de știință</a:t>
            </a:r>
          </a:p>
        </p:txBody>
      </p:sp>
      <p:sp>
        <p:nvSpPr>
          <p:cNvPr id="15" name="Rectangle 14"/>
          <p:cNvSpPr/>
          <p:nvPr/>
        </p:nvSpPr>
        <p:spPr>
          <a:xfrm>
            <a:off x="7978460" y="1177334"/>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de licență</a:t>
            </a:r>
          </a:p>
        </p:txBody>
      </p:sp>
      <p:cxnSp>
        <p:nvCxnSpPr>
          <p:cNvPr id="20" name="Straight Arrow Connector 19"/>
          <p:cNvCxnSpPr>
            <a:stCxn id="6" idx="3"/>
            <a:endCxn id="17" idx="1"/>
          </p:cNvCxnSpPr>
          <p:nvPr/>
        </p:nvCxnSpPr>
        <p:spPr>
          <a:xfrm>
            <a:off x="6667262" y="2210255"/>
            <a:ext cx="1336479" cy="293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5" idx="3"/>
            <a:endCxn id="6" idx="1"/>
          </p:cNvCxnSpPr>
          <p:nvPr/>
        </p:nvCxnSpPr>
        <p:spPr>
          <a:xfrm flipV="1">
            <a:off x="2901684" y="2210255"/>
            <a:ext cx="1209333" cy="14576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5" idx="3"/>
            <a:endCxn id="9" idx="1"/>
          </p:cNvCxnSpPr>
          <p:nvPr/>
        </p:nvCxnSpPr>
        <p:spPr>
          <a:xfrm>
            <a:off x="2901684" y="3667942"/>
            <a:ext cx="1218332" cy="6110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4111017" y="1834353"/>
            <a:ext cx="6463242" cy="1353455"/>
            <a:chOff x="4111017" y="1834353"/>
            <a:chExt cx="6463242" cy="1353455"/>
          </a:xfrm>
        </p:grpSpPr>
        <p:grpSp>
          <p:nvGrpSpPr>
            <p:cNvPr id="62" name="Group 61"/>
            <p:cNvGrpSpPr/>
            <p:nvPr/>
          </p:nvGrpSpPr>
          <p:grpSpPr>
            <a:xfrm>
              <a:off x="4111017" y="1834353"/>
              <a:ext cx="6448969" cy="857821"/>
              <a:chOff x="4017582" y="1837458"/>
              <a:chExt cx="6448969" cy="857821"/>
            </a:xfrm>
          </p:grpSpPr>
          <p:sp>
            <p:nvSpPr>
              <p:cNvPr id="6" name="Rectangle 5"/>
              <p:cNvSpPr/>
              <p:nvPr/>
            </p:nvSpPr>
            <p:spPr>
              <a:xfrm>
                <a:off x="4017582" y="1977269"/>
                <a:ext cx="2556245" cy="4721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40. </a:t>
                </a:r>
                <a:r>
                  <a:rPr lang="en-US" sz="1600" b="1" dirty="0" err="1">
                    <a:solidFill>
                      <a:schemeClr val="tx1"/>
                    </a:solidFill>
                  </a:rPr>
                  <a:t>Ingineria</a:t>
                </a:r>
                <a:r>
                  <a:rPr lang="en-US" sz="1600" b="1" dirty="0">
                    <a:solidFill>
                      <a:schemeClr val="tx1"/>
                    </a:solidFill>
                  </a:rPr>
                  <a:t> </a:t>
                </a:r>
                <a:r>
                  <a:rPr lang="en-US" sz="1600" b="1" dirty="0" err="1">
                    <a:solidFill>
                      <a:schemeClr val="tx1"/>
                    </a:solidFill>
                  </a:rPr>
                  <a:t>transporturilor</a:t>
                </a:r>
                <a:endParaRPr lang="en-US" sz="1600" b="1" dirty="0">
                  <a:solidFill>
                    <a:schemeClr val="tx1"/>
                  </a:solidFill>
                </a:endParaRPr>
              </a:p>
            </p:txBody>
          </p:sp>
          <p:sp>
            <p:nvSpPr>
              <p:cNvPr id="16" name="Rectangle 15"/>
              <p:cNvSpPr/>
              <p:nvPr/>
            </p:nvSpPr>
            <p:spPr>
              <a:xfrm>
                <a:off x="7910307" y="1837458"/>
                <a:ext cx="2556244" cy="3331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40. </a:t>
                </a:r>
                <a:r>
                  <a:rPr lang="en-US" sz="1400" b="1" dirty="0">
                    <a:solidFill>
                      <a:schemeClr val="tx1"/>
                    </a:solidFill>
                  </a:rPr>
                  <a:t>Inginerie </a:t>
                </a:r>
                <a:r>
                  <a:rPr lang="en-US" sz="1400" b="1" dirty="0" err="1">
                    <a:solidFill>
                      <a:schemeClr val="tx1"/>
                    </a:solidFill>
                  </a:rPr>
                  <a:t>aerospaţială</a:t>
                </a:r>
                <a:endParaRPr lang="en-US" sz="1400" b="1" dirty="0">
                  <a:solidFill>
                    <a:schemeClr val="tx1"/>
                  </a:solidFill>
                </a:endParaRPr>
              </a:p>
            </p:txBody>
          </p:sp>
          <p:sp>
            <p:nvSpPr>
              <p:cNvPr id="17" name="Rectangle 16"/>
              <p:cNvSpPr/>
              <p:nvPr/>
            </p:nvSpPr>
            <p:spPr>
              <a:xfrm>
                <a:off x="7910306" y="2318978"/>
                <a:ext cx="2556245" cy="3763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160. Ingineria </a:t>
                </a:r>
                <a:r>
                  <a:rPr lang="ro-RO" sz="1400" b="1" dirty="0">
                    <a:solidFill>
                      <a:schemeClr val="tx1"/>
                    </a:solidFill>
                  </a:rPr>
                  <a:t>autovehiculelor</a:t>
                </a:r>
                <a:endParaRPr lang="en-US" sz="1400" b="1" dirty="0">
                  <a:solidFill>
                    <a:schemeClr val="tx1"/>
                  </a:solidFill>
                </a:endParaRPr>
              </a:p>
            </p:txBody>
          </p:sp>
          <p:cxnSp>
            <p:nvCxnSpPr>
              <p:cNvPr id="19" name="Straight Arrow Connector 18"/>
              <p:cNvCxnSpPr>
                <a:stCxn id="6" idx="3"/>
                <a:endCxn id="16" idx="1"/>
              </p:cNvCxnSpPr>
              <p:nvPr/>
            </p:nvCxnSpPr>
            <p:spPr>
              <a:xfrm flipV="1">
                <a:off x="6573827" y="2004035"/>
                <a:ext cx="1336480" cy="209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35" name="Rectangle 34"/>
            <p:cNvSpPr/>
            <p:nvPr/>
          </p:nvSpPr>
          <p:spPr>
            <a:xfrm>
              <a:off x="8003739" y="2811507"/>
              <a:ext cx="2570520" cy="3763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240. </a:t>
              </a:r>
              <a:r>
                <a:rPr lang="en-US" sz="1400" b="1" dirty="0" err="1">
                  <a:solidFill>
                    <a:schemeClr val="tx1"/>
                  </a:solidFill>
                </a:rPr>
                <a:t>Ingineria</a:t>
              </a:r>
              <a:r>
                <a:rPr lang="en-US" sz="1400" b="1" dirty="0">
                  <a:solidFill>
                    <a:schemeClr val="tx1"/>
                  </a:solidFill>
                </a:rPr>
                <a:t> </a:t>
              </a:r>
              <a:r>
                <a:rPr lang="en-US" sz="1400" b="1" dirty="0" err="1" smtClean="0">
                  <a:solidFill>
                    <a:schemeClr val="tx1"/>
                  </a:solidFill>
                </a:rPr>
                <a:t>transporturi</a:t>
              </a:r>
              <a:r>
                <a:rPr lang="ro-RO" sz="1400" b="1" dirty="0" smtClean="0">
                  <a:solidFill>
                    <a:schemeClr val="tx1"/>
                  </a:solidFill>
                </a:rPr>
                <a:t>lor</a:t>
              </a:r>
              <a:endParaRPr lang="en-US" sz="1400" b="1" dirty="0">
                <a:solidFill>
                  <a:schemeClr val="tx1"/>
                </a:solidFill>
              </a:endParaRPr>
            </a:p>
          </p:txBody>
        </p:sp>
        <p:cxnSp>
          <p:nvCxnSpPr>
            <p:cNvPr id="36" name="Straight Arrow Connector 35"/>
            <p:cNvCxnSpPr>
              <a:stCxn id="6" idx="3"/>
              <a:endCxn id="35" idx="1"/>
            </p:cNvCxnSpPr>
            <p:nvPr/>
          </p:nvCxnSpPr>
          <p:spPr>
            <a:xfrm>
              <a:off x="6667262" y="2210255"/>
              <a:ext cx="1336477" cy="7894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64" name="Group 63"/>
          <p:cNvGrpSpPr/>
          <p:nvPr/>
        </p:nvGrpSpPr>
        <p:grpSpPr>
          <a:xfrm>
            <a:off x="4120016" y="3300252"/>
            <a:ext cx="6616813" cy="3238660"/>
            <a:chOff x="4120016" y="3300252"/>
            <a:chExt cx="6616813" cy="3238660"/>
          </a:xfrm>
        </p:grpSpPr>
        <p:grpSp>
          <p:nvGrpSpPr>
            <p:cNvPr id="60" name="Group 59"/>
            <p:cNvGrpSpPr/>
            <p:nvPr/>
          </p:nvGrpSpPr>
          <p:grpSpPr>
            <a:xfrm>
              <a:off x="4120016" y="3300252"/>
              <a:ext cx="6616813" cy="3238660"/>
              <a:chOff x="4084296" y="3295980"/>
              <a:chExt cx="6616813" cy="3238660"/>
            </a:xfrm>
          </p:grpSpPr>
          <p:sp>
            <p:nvSpPr>
              <p:cNvPr id="8" name="Rectangle 7"/>
              <p:cNvSpPr/>
              <p:nvPr/>
            </p:nvSpPr>
            <p:spPr>
              <a:xfrm>
                <a:off x="8003739" y="3295980"/>
                <a:ext cx="2173027" cy="2709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10</a:t>
                </a:r>
                <a:r>
                  <a:rPr lang="ro-RO" sz="1400" b="1" dirty="0">
                    <a:solidFill>
                      <a:schemeClr val="tx1"/>
                    </a:solidFill>
                  </a:rPr>
                  <a:t>. </a:t>
                </a:r>
                <a:r>
                  <a:rPr lang="ro-RO" sz="1400" b="1" dirty="0" smtClean="0">
                    <a:solidFill>
                      <a:schemeClr val="tx1"/>
                    </a:solidFill>
                  </a:rPr>
                  <a:t>Agronomie</a:t>
                </a:r>
                <a:endParaRPr lang="en-US" sz="1400" b="1" dirty="0">
                  <a:solidFill>
                    <a:schemeClr val="tx1"/>
                  </a:solidFill>
                </a:endParaRPr>
              </a:p>
            </p:txBody>
          </p:sp>
          <p:sp>
            <p:nvSpPr>
              <p:cNvPr id="9" name="Rectangle 8"/>
              <p:cNvSpPr/>
              <p:nvPr/>
            </p:nvSpPr>
            <p:spPr>
              <a:xfrm>
                <a:off x="4084296" y="3866681"/>
                <a:ext cx="2620506" cy="8161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a:solidFill>
                      <a:schemeClr val="tx1"/>
                    </a:solidFill>
                  </a:rPr>
                  <a:t>5</a:t>
                </a:r>
                <a:r>
                  <a:rPr lang="ro-RO" sz="1600" b="1" dirty="0" smtClean="0">
                    <a:solidFill>
                      <a:schemeClr val="tx1"/>
                    </a:solidFill>
                  </a:rPr>
                  <a:t>0</a:t>
                </a:r>
                <a:r>
                  <a:rPr lang="ro-RO" sz="1600" b="1" dirty="0">
                    <a:solidFill>
                      <a:schemeClr val="tx1"/>
                    </a:solidFill>
                  </a:rPr>
                  <a:t>. Ingineria resurselor vegetale </a:t>
                </a:r>
                <a:r>
                  <a:rPr lang="ro-RO" sz="1600" b="1" dirty="0" err="1">
                    <a:solidFill>
                      <a:schemeClr val="tx1"/>
                    </a:solidFill>
                  </a:rPr>
                  <a:t>şi</a:t>
                </a:r>
                <a:r>
                  <a:rPr lang="ro-RO" sz="1600" b="1" dirty="0">
                    <a:solidFill>
                      <a:schemeClr val="tx1"/>
                    </a:solidFill>
                  </a:rPr>
                  <a:t> animale</a:t>
                </a:r>
                <a:endParaRPr lang="en-US" sz="1600" b="1" dirty="0">
                  <a:solidFill>
                    <a:schemeClr val="tx1"/>
                  </a:solidFill>
                </a:endParaRPr>
              </a:p>
            </p:txBody>
          </p:sp>
          <p:sp>
            <p:nvSpPr>
              <p:cNvPr id="11" name="Rectangle 10"/>
              <p:cNvSpPr/>
              <p:nvPr/>
            </p:nvSpPr>
            <p:spPr>
              <a:xfrm>
                <a:off x="8012739" y="4060167"/>
                <a:ext cx="2183165" cy="325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140. Inginerie </a:t>
                </a:r>
                <a:r>
                  <a:rPr lang="ro-RO" sz="1400" b="1" dirty="0">
                    <a:solidFill>
                      <a:schemeClr val="tx1"/>
                    </a:solidFill>
                  </a:rPr>
                  <a:t>forestieră</a:t>
                </a:r>
                <a:endParaRPr lang="en-US" sz="1400" b="1" dirty="0">
                  <a:solidFill>
                    <a:schemeClr val="tx1"/>
                  </a:solidFill>
                </a:endParaRPr>
              </a:p>
            </p:txBody>
          </p:sp>
          <p:sp>
            <p:nvSpPr>
              <p:cNvPr id="12" name="Rectangle 11"/>
              <p:cNvSpPr/>
              <p:nvPr/>
            </p:nvSpPr>
            <p:spPr>
              <a:xfrm>
                <a:off x="8003739" y="3697937"/>
                <a:ext cx="2183165" cy="2876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20</a:t>
                </a:r>
                <a:r>
                  <a:rPr lang="ro-RO" sz="1400" b="1" dirty="0">
                    <a:solidFill>
                      <a:schemeClr val="tx1"/>
                    </a:solidFill>
                  </a:rPr>
                  <a:t>. </a:t>
                </a:r>
                <a:r>
                  <a:rPr lang="ro-RO" sz="1400" b="1" dirty="0" smtClean="0">
                    <a:solidFill>
                      <a:schemeClr val="tx1"/>
                    </a:solidFill>
                  </a:rPr>
                  <a:t>Horticultură</a:t>
                </a:r>
                <a:endParaRPr lang="en-US" sz="1400" b="1" dirty="0">
                  <a:solidFill>
                    <a:schemeClr val="tx1"/>
                  </a:solidFill>
                </a:endParaRPr>
              </a:p>
            </p:txBody>
          </p:sp>
          <p:cxnSp>
            <p:nvCxnSpPr>
              <p:cNvPr id="25" name="Straight Arrow Connector 24"/>
              <p:cNvCxnSpPr>
                <a:stCxn id="9" idx="3"/>
                <a:endCxn id="8" idx="1"/>
              </p:cNvCxnSpPr>
              <p:nvPr/>
            </p:nvCxnSpPr>
            <p:spPr>
              <a:xfrm flipV="1">
                <a:off x="6704802" y="3431473"/>
                <a:ext cx="1298937" cy="843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9" idx="3"/>
                <a:endCxn id="12" idx="1"/>
              </p:cNvCxnSpPr>
              <p:nvPr/>
            </p:nvCxnSpPr>
            <p:spPr>
              <a:xfrm flipV="1">
                <a:off x="6704802" y="3841785"/>
                <a:ext cx="1298937" cy="432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9" idx="3"/>
                <a:endCxn id="34" idx="1"/>
              </p:cNvCxnSpPr>
              <p:nvPr/>
            </p:nvCxnSpPr>
            <p:spPr>
              <a:xfrm>
                <a:off x="6704802" y="4274741"/>
                <a:ext cx="1320287" cy="360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8044753" y="4897904"/>
                <a:ext cx="2625215" cy="3965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10. Inginerie </a:t>
                </a:r>
                <a:r>
                  <a:rPr lang="ro-RO" sz="1400" b="1" dirty="0" err="1">
                    <a:solidFill>
                      <a:schemeClr val="tx1"/>
                    </a:solidFill>
                  </a:rPr>
                  <a:t>şi</a:t>
                </a:r>
                <a:r>
                  <a:rPr lang="ro-RO" sz="1400" b="1" dirty="0">
                    <a:solidFill>
                      <a:schemeClr val="tx1"/>
                    </a:solidFill>
                  </a:rPr>
                  <a:t> management în agricultură </a:t>
                </a:r>
                <a:r>
                  <a:rPr lang="ro-RO" sz="1400" b="1" dirty="0" err="1">
                    <a:solidFill>
                      <a:schemeClr val="tx1"/>
                    </a:solidFill>
                  </a:rPr>
                  <a:t>şi</a:t>
                </a:r>
                <a:r>
                  <a:rPr lang="ro-RO" sz="1400" b="1" dirty="0">
                    <a:solidFill>
                      <a:schemeClr val="tx1"/>
                    </a:solidFill>
                  </a:rPr>
                  <a:t> dezvoltare rurală</a:t>
                </a:r>
                <a:endParaRPr lang="en-US" sz="1400" b="1" dirty="0">
                  <a:solidFill>
                    <a:schemeClr val="tx1"/>
                  </a:solidFill>
                </a:endParaRPr>
              </a:p>
            </p:txBody>
          </p:sp>
          <p:sp>
            <p:nvSpPr>
              <p:cNvPr id="34" name="Rectangle 33"/>
              <p:cNvSpPr/>
              <p:nvPr/>
            </p:nvSpPr>
            <p:spPr>
              <a:xfrm>
                <a:off x="8025089" y="4496606"/>
                <a:ext cx="2175761" cy="2782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30. Silvicultură</a:t>
                </a:r>
                <a:endParaRPr lang="en-US" sz="1400" b="1" dirty="0">
                  <a:solidFill>
                    <a:schemeClr val="tx1"/>
                  </a:solidFill>
                </a:endParaRPr>
              </a:p>
            </p:txBody>
          </p:sp>
          <p:sp>
            <p:nvSpPr>
              <p:cNvPr id="51" name="Rectangle 50"/>
              <p:cNvSpPr/>
              <p:nvPr/>
            </p:nvSpPr>
            <p:spPr>
              <a:xfrm>
                <a:off x="8044753" y="5420690"/>
                <a:ext cx="2625215" cy="2573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50. Biotehnologii  </a:t>
                </a:r>
                <a:endParaRPr lang="en-US" sz="1400" b="1" dirty="0">
                  <a:solidFill>
                    <a:schemeClr val="tx1"/>
                  </a:solidFill>
                </a:endParaRPr>
              </a:p>
            </p:txBody>
          </p:sp>
          <p:cxnSp>
            <p:nvCxnSpPr>
              <p:cNvPr id="72" name="Straight Arrow Connector 71"/>
              <p:cNvCxnSpPr>
                <a:stCxn id="9" idx="3"/>
              </p:cNvCxnSpPr>
              <p:nvPr/>
            </p:nvCxnSpPr>
            <p:spPr>
              <a:xfrm>
                <a:off x="6704802" y="4274741"/>
                <a:ext cx="1375801" cy="21485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9" idx="3"/>
                <a:endCxn id="57" idx="1"/>
              </p:cNvCxnSpPr>
              <p:nvPr/>
            </p:nvCxnSpPr>
            <p:spPr>
              <a:xfrm>
                <a:off x="6704802" y="4274741"/>
                <a:ext cx="1339951" cy="1657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9" idx="3"/>
              </p:cNvCxnSpPr>
              <p:nvPr/>
            </p:nvCxnSpPr>
            <p:spPr>
              <a:xfrm>
                <a:off x="6704802" y="4274741"/>
                <a:ext cx="1307937" cy="1403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9" idx="3"/>
              </p:cNvCxnSpPr>
              <p:nvPr/>
            </p:nvCxnSpPr>
            <p:spPr>
              <a:xfrm>
                <a:off x="6704802" y="4274741"/>
                <a:ext cx="1304643" cy="772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8044753" y="5727387"/>
                <a:ext cx="2625215" cy="4094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150. Ingineria </a:t>
                </a:r>
                <a:r>
                  <a:rPr lang="ro-RO" sz="1400" b="1" dirty="0">
                    <a:solidFill>
                      <a:schemeClr val="tx1"/>
                    </a:solidFill>
                  </a:rPr>
                  <a:t>produselor alimentare</a:t>
                </a:r>
                <a:endParaRPr lang="en-US" sz="1400" b="1" dirty="0">
                  <a:solidFill>
                    <a:schemeClr val="tx1"/>
                  </a:solidFill>
                </a:endParaRPr>
              </a:p>
            </p:txBody>
          </p:sp>
          <p:sp>
            <p:nvSpPr>
              <p:cNvPr id="69" name="Rectangle 68"/>
              <p:cNvSpPr/>
              <p:nvPr/>
            </p:nvSpPr>
            <p:spPr>
              <a:xfrm>
                <a:off x="8080603" y="6248172"/>
                <a:ext cx="2620506" cy="2864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40. Zootehnie</a:t>
                </a:r>
                <a:endParaRPr lang="en-US" sz="1400" b="1" dirty="0">
                  <a:solidFill>
                    <a:schemeClr val="tx1"/>
                  </a:solidFill>
                </a:endParaRPr>
              </a:p>
            </p:txBody>
          </p:sp>
        </p:grpSp>
        <p:cxnSp>
          <p:nvCxnSpPr>
            <p:cNvPr id="73" name="Straight Arrow Connector 72"/>
            <p:cNvCxnSpPr>
              <a:endCxn id="11" idx="1"/>
            </p:cNvCxnSpPr>
            <p:nvPr/>
          </p:nvCxnSpPr>
          <p:spPr>
            <a:xfrm flipV="1">
              <a:off x="6776193" y="4226971"/>
              <a:ext cx="1272266" cy="665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905081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337" y="731787"/>
            <a:ext cx="10506973" cy="299664"/>
          </a:xfrm>
        </p:spPr>
        <p:txBody>
          <a:bodyPr>
            <a:noAutofit/>
          </a:bodyPr>
          <a:lstStyle/>
          <a:p>
            <a:pPr algn="ctr"/>
            <a:r>
              <a:rPr lang="en-US" sz="2800" dirty="0" err="1" smtClean="0"/>
              <a:t>Continuare</a:t>
            </a:r>
            <a:r>
              <a:rPr lang="en-US" sz="2800" dirty="0" smtClean="0"/>
              <a:t> </a:t>
            </a:r>
            <a:endParaRPr lang="en-US" sz="2800" dirty="0"/>
          </a:p>
        </p:txBody>
      </p:sp>
      <p:sp>
        <p:nvSpPr>
          <p:cNvPr id="4" name="Slide Number Placeholder 3"/>
          <p:cNvSpPr>
            <a:spLocks noGrp="1"/>
          </p:cNvSpPr>
          <p:nvPr>
            <p:ph type="sldNum" sz="quarter" idx="12"/>
          </p:nvPr>
        </p:nvSpPr>
        <p:spPr/>
        <p:txBody>
          <a:bodyPr/>
          <a:lstStyle/>
          <a:p>
            <a:fld id="{9E50D555-AD09-4184-8F27-884809BFB095}" type="slidenum">
              <a:rPr lang="en-US" smtClean="0"/>
              <a:t>23</a:t>
            </a:fld>
            <a:endParaRPr lang="en-US" dirty="0"/>
          </a:p>
        </p:txBody>
      </p:sp>
      <p:sp>
        <p:nvSpPr>
          <p:cNvPr id="5" name="Rectangle 4"/>
          <p:cNvSpPr/>
          <p:nvPr/>
        </p:nvSpPr>
        <p:spPr>
          <a:xfrm>
            <a:off x="576050" y="3267956"/>
            <a:ext cx="2385901" cy="1020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20. Științe inginerești</a:t>
            </a:r>
            <a:endParaRPr lang="en-US" b="1" dirty="0">
              <a:solidFill>
                <a:schemeClr val="tx1"/>
              </a:solidFill>
            </a:endParaRPr>
          </a:p>
        </p:txBody>
      </p:sp>
      <p:sp>
        <p:nvSpPr>
          <p:cNvPr id="13" name="Rectangle 12"/>
          <p:cNvSpPr/>
          <p:nvPr/>
        </p:nvSpPr>
        <p:spPr>
          <a:xfrm>
            <a:off x="555337" y="1199450"/>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fundamental</a:t>
            </a:r>
          </a:p>
        </p:txBody>
      </p:sp>
      <p:sp>
        <p:nvSpPr>
          <p:cNvPr id="14" name="Rectangle 13"/>
          <p:cNvSpPr/>
          <p:nvPr/>
        </p:nvSpPr>
        <p:spPr>
          <a:xfrm>
            <a:off x="4120016" y="1180606"/>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Ramura de știință</a:t>
            </a:r>
          </a:p>
        </p:txBody>
      </p:sp>
      <p:sp>
        <p:nvSpPr>
          <p:cNvPr id="15" name="Rectangle 14"/>
          <p:cNvSpPr/>
          <p:nvPr/>
        </p:nvSpPr>
        <p:spPr>
          <a:xfrm>
            <a:off x="7978460" y="1177334"/>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de licență</a:t>
            </a:r>
          </a:p>
        </p:txBody>
      </p:sp>
      <p:grpSp>
        <p:nvGrpSpPr>
          <p:cNvPr id="42" name="Group 41"/>
          <p:cNvGrpSpPr/>
          <p:nvPr/>
        </p:nvGrpSpPr>
        <p:grpSpPr>
          <a:xfrm>
            <a:off x="4111017" y="2782532"/>
            <a:ext cx="6060135" cy="1674406"/>
            <a:chOff x="4111017" y="2359743"/>
            <a:chExt cx="6060135" cy="1674406"/>
          </a:xfrm>
        </p:grpSpPr>
        <p:sp>
          <p:nvSpPr>
            <p:cNvPr id="6" name="Rectangle 5"/>
            <p:cNvSpPr/>
            <p:nvPr/>
          </p:nvSpPr>
          <p:spPr>
            <a:xfrm>
              <a:off x="4111017" y="2926429"/>
              <a:ext cx="2556245" cy="8575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60. </a:t>
              </a:r>
              <a:r>
                <a:rPr lang="en-US" sz="1600" b="1" dirty="0" err="1">
                  <a:solidFill>
                    <a:schemeClr val="tx1"/>
                  </a:solidFill>
                </a:rPr>
                <a:t>Ingineria</a:t>
              </a:r>
              <a:r>
                <a:rPr lang="en-US" sz="1600" b="1" dirty="0">
                  <a:solidFill>
                    <a:schemeClr val="tx1"/>
                  </a:solidFill>
                </a:rPr>
                <a:t> </a:t>
              </a:r>
              <a:r>
                <a:rPr lang="en-US" sz="1600" b="1" dirty="0" err="1">
                  <a:solidFill>
                    <a:schemeClr val="tx1"/>
                  </a:solidFill>
                </a:rPr>
                <a:t>sistemelor</a:t>
              </a:r>
              <a:r>
                <a:rPr lang="en-US" sz="1600" b="1" dirty="0">
                  <a:solidFill>
                    <a:schemeClr val="tx1"/>
                  </a:solidFill>
                </a:rPr>
                <a:t>, </a:t>
              </a:r>
              <a:r>
                <a:rPr lang="en-US" sz="1600" b="1" dirty="0" err="1">
                  <a:solidFill>
                    <a:schemeClr val="tx1"/>
                  </a:solidFill>
                </a:rPr>
                <a:t>calculatoare</a:t>
              </a:r>
              <a:r>
                <a:rPr lang="en-US" sz="1600" b="1" dirty="0">
                  <a:solidFill>
                    <a:schemeClr val="tx1"/>
                  </a:solidFill>
                </a:rPr>
                <a:t> </a:t>
              </a:r>
              <a:r>
                <a:rPr lang="en-US" sz="1600" b="1" dirty="0" err="1">
                  <a:solidFill>
                    <a:schemeClr val="tx1"/>
                  </a:solidFill>
                </a:rPr>
                <a:t>şi</a:t>
              </a:r>
              <a:r>
                <a:rPr lang="en-US" sz="1600" b="1" dirty="0">
                  <a:solidFill>
                    <a:schemeClr val="tx1"/>
                  </a:solidFill>
                </a:rPr>
                <a:t> </a:t>
              </a:r>
              <a:r>
                <a:rPr lang="en-US" sz="1600" b="1" dirty="0" err="1">
                  <a:solidFill>
                    <a:schemeClr val="tx1"/>
                  </a:solidFill>
                </a:rPr>
                <a:t>tehnologia</a:t>
              </a:r>
              <a:r>
                <a:rPr lang="en-US" sz="1600" b="1" dirty="0">
                  <a:solidFill>
                    <a:schemeClr val="tx1"/>
                  </a:solidFill>
                </a:rPr>
                <a:t> </a:t>
              </a:r>
              <a:r>
                <a:rPr lang="en-US" sz="1600" b="1" dirty="0" err="1">
                  <a:solidFill>
                    <a:schemeClr val="tx1"/>
                  </a:solidFill>
                </a:rPr>
                <a:t>informaţiei</a:t>
              </a:r>
              <a:endParaRPr lang="en-US" sz="1600" b="1" dirty="0">
                <a:solidFill>
                  <a:schemeClr val="tx1"/>
                </a:solidFill>
              </a:endParaRPr>
            </a:p>
          </p:txBody>
        </p:sp>
        <p:sp>
          <p:nvSpPr>
            <p:cNvPr id="16" name="Rectangle 15"/>
            <p:cNvSpPr/>
            <p:nvPr/>
          </p:nvSpPr>
          <p:spPr>
            <a:xfrm>
              <a:off x="7960223" y="2359743"/>
              <a:ext cx="2191265" cy="5965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1</a:t>
              </a:r>
              <a:r>
                <a:rPr lang="ro-RO" sz="1400" b="1" dirty="0" smtClean="0">
                  <a:solidFill>
                    <a:schemeClr val="tx1"/>
                  </a:solidFill>
                </a:rPr>
                <a:t>0. </a:t>
              </a:r>
              <a:r>
                <a:rPr lang="en-US" sz="1400" b="1" dirty="0" err="1">
                  <a:solidFill>
                    <a:schemeClr val="tx1"/>
                  </a:solidFill>
                </a:rPr>
                <a:t>Calculatoare</a:t>
              </a:r>
              <a:r>
                <a:rPr lang="en-US" sz="1400" b="1" dirty="0">
                  <a:solidFill>
                    <a:schemeClr val="tx1"/>
                  </a:solidFill>
                </a:rPr>
                <a:t> </a:t>
              </a:r>
              <a:r>
                <a:rPr lang="en-US" sz="1400" b="1" dirty="0" err="1">
                  <a:solidFill>
                    <a:schemeClr val="tx1"/>
                  </a:solidFill>
                </a:rPr>
                <a:t>şi</a:t>
              </a:r>
              <a:r>
                <a:rPr lang="en-US" sz="1400" b="1" dirty="0">
                  <a:solidFill>
                    <a:schemeClr val="tx1"/>
                  </a:solidFill>
                </a:rPr>
                <a:t> </a:t>
              </a:r>
              <a:r>
                <a:rPr lang="en-US" sz="1400" b="1" dirty="0" err="1">
                  <a:solidFill>
                    <a:schemeClr val="tx1"/>
                  </a:solidFill>
                </a:rPr>
                <a:t>tehnologia</a:t>
              </a:r>
              <a:r>
                <a:rPr lang="en-US" sz="1400" b="1" dirty="0">
                  <a:solidFill>
                    <a:schemeClr val="tx1"/>
                  </a:solidFill>
                </a:rPr>
                <a:t> </a:t>
              </a:r>
              <a:r>
                <a:rPr lang="en-US" sz="1400" b="1" dirty="0" err="1">
                  <a:solidFill>
                    <a:schemeClr val="tx1"/>
                  </a:solidFill>
                </a:rPr>
                <a:t>informaţiei</a:t>
              </a:r>
              <a:endParaRPr lang="en-US" sz="1400" b="1" dirty="0">
                <a:solidFill>
                  <a:schemeClr val="tx1"/>
                </a:solidFill>
              </a:endParaRPr>
            </a:p>
          </p:txBody>
        </p:sp>
        <p:sp>
          <p:nvSpPr>
            <p:cNvPr id="17" name="Rectangle 16"/>
            <p:cNvSpPr/>
            <p:nvPr/>
          </p:nvSpPr>
          <p:spPr>
            <a:xfrm>
              <a:off x="7998124" y="3401802"/>
              <a:ext cx="2173028" cy="6323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220. </a:t>
              </a:r>
              <a:r>
                <a:rPr lang="en-US" sz="1400" b="1" dirty="0" err="1">
                  <a:solidFill>
                    <a:schemeClr val="tx1"/>
                  </a:solidFill>
                </a:rPr>
                <a:t>Ingineria</a:t>
              </a:r>
              <a:r>
                <a:rPr lang="en-US" sz="1400" b="1" dirty="0">
                  <a:solidFill>
                    <a:schemeClr val="tx1"/>
                  </a:solidFill>
                </a:rPr>
                <a:t> </a:t>
              </a:r>
              <a:r>
                <a:rPr lang="en-US" sz="1400" b="1" dirty="0" err="1">
                  <a:solidFill>
                    <a:schemeClr val="tx1"/>
                  </a:solidFill>
                </a:rPr>
                <a:t>sistemelor</a:t>
              </a:r>
              <a:endParaRPr lang="en-US" sz="1400" b="1" dirty="0">
                <a:solidFill>
                  <a:schemeClr val="tx1"/>
                </a:solidFill>
              </a:endParaRPr>
            </a:p>
          </p:txBody>
        </p:sp>
        <p:cxnSp>
          <p:nvCxnSpPr>
            <p:cNvPr id="19" name="Straight Arrow Connector 18"/>
            <p:cNvCxnSpPr>
              <a:endCxn id="16" idx="1"/>
            </p:cNvCxnSpPr>
            <p:nvPr/>
          </p:nvCxnSpPr>
          <p:spPr>
            <a:xfrm flipV="1">
              <a:off x="6663621" y="2657999"/>
              <a:ext cx="1296602" cy="5276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663621" y="3256950"/>
              <a:ext cx="1336479" cy="3590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3" name="Straight Arrow Connector 82"/>
          <p:cNvCxnSpPr>
            <a:stCxn id="5" idx="3"/>
            <a:endCxn id="6" idx="1"/>
          </p:cNvCxnSpPr>
          <p:nvPr/>
        </p:nvCxnSpPr>
        <p:spPr>
          <a:xfrm>
            <a:off x="2961951" y="3777980"/>
            <a:ext cx="114906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9612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337" y="707261"/>
            <a:ext cx="10506973" cy="355285"/>
          </a:xfrm>
        </p:spPr>
        <p:txBody>
          <a:bodyPr>
            <a:noAutofit/>
          </a:bodyPr>
          <a:lstStyle/>
          <a:p>
            <a:pPr algn="ctr"/>
            <a:r>
              <a:rPr lang="en-US" sz="2800" dirty="0" err="1" smtClean="0"/>
              <a:t>Continuare</a:t>
            </a:r>
            <a:r>
              <a:rPr lang="en-US" sz="2800" dirty="0" smtClean="0"/>
              <a:t> </a:t>
            </a:r>
            <a:endParaRPr lang="en-US" sz="2800" dirty="0"/>
          </a:p>
        </p:txBody>
      </p:sp>
      <p:sp>
        <p:nvSpPr>
          <p:cNvPr id="4" name="Slide Number Placeholder 3"/>
          <p:cNvSpPr>
            <a:spLocks noGrp="1"/>
          </p:cNvSpPr>
          <p:nvPr>
            <p:ph type="sldNum" sz="quarter" idx="12"/>
          </p:nvPr>
        </p:nvSpPr>
        <p:spPr/>
        <p:txBody>
          <a:bodyPr/>
          <a:lstStyle/>
          <a:p>
            <a:fld id="{9E50D555-AD09-4184-8F27-884809BFB095}" type="slidenum">
              <a:rPr lang="en-US" smtClean="0"/>
              <a:t>24</a:t>
            </a:fld>
            <a:endParaRPr lang="en-US" dirty="0"/>
          </a:p>
        </p:txBody>
      </p:sp>
      <p:sp>
        <p:nvSpPr>
          <p:cNvPr id="5" name="Rectangle 4"/>
          <p:cNvSpPr/>
          <p:nvPr/>
        </p:nvSpPr>
        <p:spPr>
          <a:xfrm>
            <a:off x="555337" y="3096582"/>
            <a:ext cx="2385901" cy="1020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20. Științe inginerești</a:t>
            </a:r>
            <a:endParaRPr lang="en-US" b="1" dirty="0">
              <a:solidFill>
                <a:schemeClr val="tx1"/>
              </a:solidFill>
            </a:endParaRPr>
          </a:p>
        </p:txBody>
      </p:sp>
      <p:sp>
        <p:nvSpPr>
          <p:cNvPr id="13" name="Rectangle 12"/>
          <p:cNvSpPr/>
          <p:nvPr/>
        </p:nvSpPr>
        <p:spPr>
          <a:xfrm>
            <a:off x="555337" y="1199450"/>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fundamental</a:t>
            </a:r>
          </a:p>
        </p:txBody>
      </p:sp>
      <p:sp>
        <p:nvSpPr>
          <p:cNvPr id="14" name="Rectangle 13"/>
          <p:cNvSpPr/>
          <p:nvPr/>
        </p:nvSpPr>
        <p:spPr>
          <a:xfrm>
            <a:off x="4120016" y="1180606"/>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Ramura de știință</a:t>
            </a:r>
          </a:p>
        </p:txBody>
      </p:sp>
      <p:sp>
        <p:nvSpPr>
          <p:cNvPr id="15" name="Rectangle 14"/>
          <p:cNvSpPr/>
          <p:nvPr/>
        </p:nvSpPr>
        <p:spPr>
          <a:xfrm>
            <a:off x="7978460" y="1177334"/>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Domeniul de licență</a:t>
            </a:r>
          </a:p>
        </p:txBody>
      </p:sp>
      <p:cxnSp>
        <p:nvCxnSpPr>
          <p:cNvPr id="84" name="Straight Arrow Connector 83"/>
          <p:cNvCxnSpPr>
            <a:endCxn id="9" idx="1"/>
          </p:cNvCxnSpPr>
          <p:nvPr/>
        </p:nvCxnSpPr>
        <p:spPr>
          <a:xfrm>
            <a:off x="2941238" y="3712952"/>
            <a:ext cx="1161572" cy="138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4102810" y="1871636"/>
            <a:ext cx="6547567" cy="4841002"/>
            <a:chOff x="4102810" y="1871636"/>
            <a:chExt cx="6547567" cy="4841002"/>
          </a:xfrm>
        </p:grpSpPr>
        <p:sp>
          <p:nvSpPr>
            <p:cNvPr id="8" name="Rectangle 7"/>
            <p:cNvSpPr/>
            <p:nvPr/>
          </p:nvSpPr>
          <p:spPr>
            <a:xfrm>
              <a:off x="7995533" y="1871636"/>
              <a:ext cx="2173027" cy="3761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180</a:t>
              </a:r>
              <a:r>
                <a:rPr lang="ro-RO" sz="1400" b="1" dirty="0">
                  <a:solidFill>
                    <a:schemeClr val="tx1"/>
                  </a:solidFill>
                </a:rPr>
                <a:t>. Inginerie </a:t>
              </a:r>
              <a:r>
                <a:rPr lang="ro-RO" sz="1400" b="1" dirty="0" smtClean="0">
                  <a:solidFill>
                    <a:schemeClr val="tx1"/>
                  </a:solidFill>
                </a:rPr>
                <a:t>mecanică</a:t>
              </a:r>
              <a:endParaRPr lang="en-US" sz="1400" b="1" dirty="0">
                <a:solidFill>
                  <a:schemeClr val="tx1"/>
                </a:solidFill>
              </a:endParaRPr>
            </a:p>
          </p:txBody>
        </p:sp>
        <p:sp>
          <p:nvSpPr>
            <p:cNvPr id="9" name="Rectangle 8"/>
            <p:cNvSpPr/>
            <p:nvPr/>
          </p:nvSpPr>
          <p:spPr>
            <a:xfrm>
              <a:off x="4102810" y="3318737"/>
              <a:ext cx="2620506" cy="8161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70. </a:t>
              </a:r>
              <a:r>
                <a:rPr lang="en-US" sz="1600" b="1" dirty="0">
                  <a:solidFill>
                    <a:schemeClr val="tx1"/>
                  </a:solidFill>
                </a:rPr>
                <a:t>Inginerie </a:t>
              </a:r>
              <a:r>
                <a:rPr lang="en-US" sz="1600" b="1" dirty="0" err="1">
                  <a:solidFill>
                    <a:schemeClr val="tx1"/>
                  </a:solidFill>
                </a:rPr>
                <a:t>mecanică</a:t>
              </a:r>
              <a:r>
                <a:rPr lang="en-US" sz="1600" b="1" dirty="0">
                  <a:solidFill>
                    <a:schemeClr val="tx1"/>
                  </a:solidFill>
                </a:rPr>
                <a:t>, </a:t>
              </a:r>
              <a:r>
                <a:rPr lang="en-US" sz="1600" b="1" dirty="0" err="1">
                  <a:solidFill>
                    <a:schemeClr val="tx1"/>
                  </a:solidFill>
                </a:rPr>
                <a:t>mecatronică</a:t>
              </a:r>
              <a:r>
                <a:rPr lang="en-US" sz="1600" b="1" dirty="0">
                  <a:solidFill>
                    <a:schemeClr val="tx1"/>
                  </a:solidFill>
                </a:rPr>
                <a:t>, </a:t>
              </a:r>
              <a:r>
                <a:rPr lang="en-US" sz="1600" b="1" dirty="0" err="1">
                  <a:solidFill>
                    <a:schemeClr val="tx1"/>
                  </a:solidFill>
                </a:rPr>
                <a:t>inginerie</a:t>
              </a:r>
              <a:r>
                <a:rPr lang="en-US" sz="1600" b="1" dirty="0">
                  <a:solidFill>
                    <a:schemeClr val="tx1"/>
                  </a:solidFill>
                </a:rPr>
                <a:t> </a:t>
              </a:r>
              <a:r>
                <a:rPr lang="en-US" sz="1600" b="1" dirty="0" err="1">
                  <a:solidFill>
                    <a:schemeClr val="tx1"/>
                  </a:solidFill>
                </a:rPr>
                <a:t>industrială</a:t>
              </a:r>
              <a:r>
                <a:rPr lang="en-US" sz="1600" b="1" dirty="0">
                  <a:solidFill>
                    <a:schemeClr val="tx1"/>
                  </a:solidFill>
                </a:rPr>
                <a:t> </a:t>
              </a:r>
              <a:r>
                <a:rPr lang="en-US" sz="1600" b="1" dirty="0" err="1">
                  <a:solidFill>
                    <a:schemeClr val="tx1"/>
                  </a:solidFill>
                </a:rPr>
                <a:t>şi</a:t>
              </a:r>
              <a:r>
                <a:rPr lang="en-US" sz="1600" b="1" dirty="0">
                  <a:solidFill>
                    <a:schemeClr val="tx1"/>
                  </a:solidFill>
                </a:rPr>
                <a:t> management</a:t>
              </a:r>
            </a:p>
          </p:txBody>
        </p:sp>
        <p:sp>
          <p:nvSpPr>
            <p:cNvPr id="11" name="Rectangle 10"/>
            <p:cNvSpPr/>
            <p:nvPr/>
          </p:nvSpPr>
          <p:spPr>
            <a:xfrm>
              <a:off x="7995533" y="2831682"/>
              <a:ext cx="2642421" cy="3516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210</a:t>
              </a:r>
              <a:r>
                <a:rPr lang="ro-RO" sz="1400" b="1" dirty="0">
                  <a:solidFill>
                    <a:schemeClr val="tx1"/>
                  </a:solidFill>
                </a:rPr>
                <a:t>. Inginerie marină </a:t>
              </a:r>
              <a:r>
                <a:rPr lang="ro-RO" sz="1400" b="1" dirty="0" err="1">
                  <a:solidFill>
                    <a:schemeClr val="tx1"/>
                  </a:solidFill>
                </a:rPr>
                <a:t>şi</a:t>
              </a:r>
              <a:r>
                <a:rPr lang="ro-RO" sz="1400" b="1" dirty="0">
                  <a:solidFill>
                    <a:schemeClr val="tx1"/>
                  </a:solidFill>
                </a:rPr>
                <a:t> </a:t>
              </a:r>
              <a:r>
                <a:rPr lang="ro-RO" sz="1400" b="1" dirty="0" err="1">
                  <a:solidFill>
                    <a:schemeClr val="tx1"/>
                  </a:solidFill>
                </a:rPr>
                <a:t>navigaţie</a:t>
              </a:r>
              <a:endParaRPr lang="en-US" sz="1400" b="1" dirty="0">
                <a:solidFill>
                  <a:schemeClr val="tx1"/>
                </a:solidFill>
              </a:endParaRPr>
            </a:p>
          </p:txBody>
        </p:sp>
        <p:sp>
          <p:nvSpPr>
            <p:cNvPr id="12" name="Rectangle 11"/>
            <p:cNvSpPr/>
            <p:nvPr/>
          </p:nvSpPr>
          <p:spPr>
            <a:xfrm>
              <a:off x="7995533" y="2362606"/>
              <a:ext cx="2183165" cy="3569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130</a:t>
              </a:r>
              <a:r>
                <a:rPr lang="ro-RO" sz="1400" b="1" dirty="0">
                  <a:solidFill>
                    <a:schemeClr val="tx1"/>
                  </a:solidFill>
                </a:rPr>
                <a:t>. Inginerie </a:t>
              </a:r>
              <a:r>
                <a:rPr lang="ro-RO" sz="1400" b="1" dirty="0" smtClean="0">
                  <a:solidFill>
                    <a:schemeClr val="tx1"/>
                  </a:solidFill>
                </a:rPr>
                <a:t>industrială</a:t>
              </a:r>
              <a:endParaRPr lang="en-US" sz="1400" b="1" dirty="0">
                <a:solidFill>
                  <a:schemeClr val="tx1"/>
                </a:solidFill>
              </a:endParaRPr>
            </a:p>
          </p:txBody>
        </p:sp>
        <p:cxnSp>
          <p:nvCxnSpPr>
            <p:cNvPr id="25" name="Straight Arrow Connector 24"/>
            <p:cNvCxnSpPr>
              <a:stCxn id="9" idx="3"/>
              <a:endCxn id="8" idx="1"/>
            </p:cNvCxnSpPr>
            <p:nvPr/>
          </p:nvCxnSpPr>
          <p:spPr>
            <a:xfrm flipV="1">
              <a:off x="6723316" y="2059728"/>
              <a:ext cx="1272217" cy="16670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9" idx="3"/>
              <a:endCxn id="12" idx="1"/>
            </p:cNvCxnSpPr>
            <p:nvPr/>
          </p:nvCxnSpPr>
          <p:spPr>
            <a:xfrm flipV="1">
              <a:off x="6723316" y="2541097"/>
              <a:ext cx="1272217" cy="1185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9" idx="3"/>
              <a:endCxn id="33" idx="1"/>
            </p:cNvCxnSpPr>
            <p:nvPr/>
          </p:nvCxnSpPr>
          <p:spPr>
            <a:xfrm>
              <a:off x="6723316" y="3726797"/>
              <a:ext cx="1298025" cy="1949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8021341" y="3742079"/>
              <a:ext cx="2625215" cy="3592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200</a:t>
              </a:r>
              <a:r>
                <a:rPr lang="ro-RO" sz="1400" b="1" dirty="0">
                  <a:solidFill>
                    <a:schemeClr val="tx1"/>
                  </a:solidFill>
                </a:rPr>
                <a:t>. Arhitectură navală</a:t>
              </a:r>
              <a:endParaRPr lang="en-US" sz="1400" b="1" dirty="0">
                <a:solidFill>
                  <a:schemeClr val="tx1"/>
                </a:solidFill>
              </a:endParaRPr>
            </a:p>
          </p:txBody>
        </p:sp>
        <p:sp>
          <p:nvSpPr>
            <p:cNvPr id="34" name="Rectangle 33"/>
            <p:cNvSpPr/>
            <p:nvPr/>
          </p:nvSpPr>
          <p:spPr>
            <a:xfrm>
              <a:off x="8001676" y="3274356"/>
              <a:ext cx="2625215" cy="3613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270</a:t>
              </a:r>
              <a:r>
                <a:rPr lang="ro-RO" sz="1400" b="1" dirty="0">
                  <a:solidFill>
                    <a:schemeClr val="tx1"/>
                  </a:solidFill>
                </a:rPr>
                <a:t>. </a:t>
              </a:r>
              <a:r>
                <a:rPr lang="ro-RO" sz="1400" b="1" dirty="0" err="1">
                  <a:solidFill>
                    <a:schemeClr val="tx1"/>
                  </a:solidFill>
                </a:rPr>
                <a:t>Ştiinţe</a:t>
              </a:r>
              <a:r>
                <a:rPr lang="ro-RO" sz="1400" b="1" dirty="0">
                  <a:solidFill>
                    <a:schemeClr val="tx1"/>
                  </a:solidFill>
                </a:rPr>
                <a:t> </a:t>
              </a:r>
              <a:r>
                <a:rPr lang="ro-RO" sz="1400" b="1" dirty="0" err="1">
                  <a:solidFill>
                    <a:schemeClr val="tx1"/>
                  </a:solidFill>
                </a:rPr>
                <a:t>inginereşti</a:t>
              </a:r>
              <a:r>
                <a:rPr lang="ro-RO" sz="1400" b="1" dirty="0">
                  <a:solidFill>
                    <a:schemeClr val="tx1"/>
                  </a:solidFill>
                </a:rPr>
                <a:t> aplicate</a:t>
              </a:r>
              <a:endParaRPr lang="en-US" sz="1400" b="1" dirty="0">
                <a:solidFill>
                  <a:schemeClr val="tx1"/>
                </a:solidFill>
              </a:endParaRPr>
            </a:p>
          </p:txBody>
        </p:sp>
        <p:sp>
          <p:nvSpPr>
            <p:cNvPr id="51" name="Rectangle 50"/>
            <p:cNvSpPr/>
            <p:nvPr/>
          </p:nvSpPr>
          <p:spPr>
            <a:xfrm>
              <a:off x="8021341" y="4177389"/>
              <a:ext cx="2616611" cy="3592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250</a:t>
              </a:r>
              <a:r>
                <a:rPr lang="ro-RO" sz="1400" b="1" dirty="0">
                  <a:solidFill>
                    <a:schemeClr val="tx1"/>
                  </a:solidFill>
                </a:rPr>
                <a:t>. Mecatronică </a:t>
              </a:r>
              <a:r>
                <a:rPr lang="ro-RO" sz="1400" b="1" dirty="0" err="1">
                  <a:solidFill>
                    <a:schemeClr val="tx1"/>
                  </a:solidFill>
                </a:rPr>
                <a:t>şi</a:t>
              </a:r>
              <a:r>
                <a:rPr lang="ro-RO" sz="1400" b="1" dirty="0">
                  <a:solidFill>
                    <a:schemeClr val="tx1"/>
                  </a:solidFill>
                </a:rPr>
                <a:t> robotică</a:t>
              </a:r>
              <a:endParaRPr lang="en-US" sz="1400" b="1" dirty="0">
                <a:solidFill>
                  <a:schemeClr val="tx1"/>
                </a:solidFill>
              </a:endParaRPr>
            </a:p>
          </p:txBody>
        </p:sp>
        <p:cxnSp>
          <p:nvCxnSpPr>
            <p:cNvPr id="72" name="Straight Arrow Connector 71"/>
            <p:cNvCxnSpPr>
              <a:stCxn id="9" idx="3"/>
              <a:endCxn id="45" idx="1"/>
            </p:cNvCxnSpPr>
            <p:nvPr/>
          </p:nvCxnSpPr>
          <p:spPr>
            <a:xfrm>
              <a:off x="6723316" y="3726797"/>
              <a:ext cx="1293723" cy="1505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9" idx="3"/>
              <a:endCxn id="46" idx="1"/>
            </p:cNvCxnSpPr>
            <p:nvPr/>
          </p:nvCxnSpPr>
          <p:spPr>
            <a:xfrm>
              <a:off x="6723316" y="3726797"/>
              <a:ext cx="1298025" cy="19614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9" idx="3"/>
              <a:endCxn id="48" idx="1"/>
            </p:cNvCxnSpPr>
            <p:nvPr/>
          </p:nvCxnSpPr>
          <p:spPr>
            <a:xfrm>
              <a:off x="6723316" y="3726797"/>
              <a:ext cx="1301847" cy="2387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8021341" y="4606870"/>
              <a:ext cx="2625214" cy="3592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170. Ingineria materialelor</a:t>
              </a:r>
              <a:endParaRPr lang="en-US" sz="1400" b="1" dirty="0">
                <a:solidFill>
                  <a:schemeClr val="tx1"/>
                </a:solidFill>
              </a:endParaRPr>
            </a:p>
          </p:txBody>
        </p:sp>
        <p:sp>
          <p:nvSpPr>
            <p:cNvPr id="45" name="Rectangle 44"/>
            <p:cNvSpPr/>
            <p:nvPr/>
          </p:nvSpPr>
          <p:spPr>
            <a:xfrm>
              <a:off x="8017039" y="5052428"/>
              <a:ext cx="2625214" cy="3592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190. Ingineria mediului</a:t>
              </a:r>
              <a:endParaRPr lang="en-US" sz="1400" b="1" dirty="0">
                <a:solidFill>
                  <a:schemeClr val="tx1"/>
                </a:solidFill>
              </a:endParaRPr>
            </a:p>
          </p:txBody>
        </p:sp>
        <p:cxnSp>
          <p:nvCxnSpPr>
            <p:cNvPr id="35" name="Straight Arrow Connector 34"/>
            <p:cNvCxnSpPr>
              <a:stCxn id="9" idx="3"/>
              <a:endCxn id="8" idx="1"/>
            </p:cNvCxnSpPr>
            <p:nvPr/>
          </p:nvCxnSpPr>
          <p:spPr>
            <a:xfrm flipV="1">
              <a:off x="6723316" y="2059728"/>
              <a:ext cx="1272217" cy="16670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9" idx="3"/>
              <a:endCxn id="34" idx="1"/>
            </p:cNvCxnSpPr>
            <p:nvPr/>
          </p:nvCxnSpPr>
          <p:spPr>
            <a:xfrm flipV="1">
              <a:off x="6723316" y="3455050"/>
              <a:ext cx="1278360" cy="2717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9" idx="3"/>
              <a:endCxn id="51" idx="1"/>
            </p:cNvCxnSpPr>
            <p:nvPr/>
          </p:nvCxnSpPr>
          <p:spPr>
            <a:xfrm>
              <a:off x="6723316" y="3726797"/>
              <a:ext cx="1298025" cy="6302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9" idx="3"/>
              <a:endCxn id="37" idx="1"/>
            </p:cNvCxnSpPr>
            <p:nvPr/>
          </p:nvCxnSpPr>
          <p:spPr>
            <a:xfrm>
              <a:off x="6723316" y="3726797"/>
              <a:ext cx="1298025" cy="1059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8021341" y="5508633"/>
              <a:ext cx="2625214" cy="3592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230</a:t>
              </a:r>
              <a:r>
                <a:rPr lang="ro-RO" sz="1400" b="1" dirty="0">
                  <a:solidFill>
                    <a:schemeClr val="tx1"/>
                  </a:solidFill>
                </a:rPr>
                <a:t>. Inginerie </a:t>
              </a:r>
              <a:r>
                <a:rPr lang="ro-RO" sz="1400" b="1" dirty="0" err="1">
                  <a:solidFill>
                    <a:schemeClr val="tx1"/>
                  </a:solidFill>
                </a:rPr>
                <a:t>şi</a:t>
              </a:r>
              <a:r>
                <a:rPr lang="ro-RO" sz="1400" b="1" dirty="0">
                  <a:solidFill>
                    <a:schemeClr val="tx1"/>
                  </a:solidFill>
                </a:rPr>
                <a:t> management</a:t>
              </a:r>
              <a:endParaRPr lang="en-US" sz="1400" b="1" dirty="0">
                <a:solidFill>
                  <a:schemeClr val="tx1"/>
                </a:solidFill>
              </a:endParaRPr>
            </a:p>
          </p:txBody>
        </p:sp>
        <p:sp>
          <p:nvSpPr>
            <p:cNvPr id="48" name="Rectangle 47"/>
            <p:cNvSpPr/>
            <p:nvPr/>
          </p:nvSpPr>
          <p:spPr>
            <a:xfrm>
              <a:off x="8025163" y="5935158"/>
              <a:ext cx="2625214" cy="3592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20</a:t>
              </a:r>
              <a:r>
                <a:rPr lang="ro-RO" sz="1400" b="1" dirty="0">
                  <a:solidFill>
                    <a:schemeClr val="tx1"/>
                  </a:solidFill>
                </a:rPr>
                <a:t>. Inginerie </a:t>
              </a:r>
              <a:r>
                <a:rPr lang="ro-RO" sz="1400" b="1" dirty="0" err="1" smtClean="0">
                  <a:solidFill>
                    <a:schemeClr val="tx1"/>
                  </a:solidFill>
                </a:rPr>
                <a:t>genistică</a:t>
              </a:r>
              <a:endParaRPr lang="en-US" sz="1400" b="1" dirty="0">
                <a:solidFill>
                  <a:schemeClr val="tx1"/>
                </a:solidFill>
              </a:endParaRPr>
            </a:p>
          </p:txBody>
        </p:sp>
        <p:sp>
          <p:nvSpPr>
            <p:cNvPr id="50" name="Rectangle 49"/>
            <p:cNvSpPr/>
            <p:nvPr/>
          </p:nvSpPr>
          <p:spPr>
            <a:xfrm>
              <a:off x="8025163" y="6353394"/>
              <a:ext cx="2621392" cy="3592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80</a:t>
              </a:r>
              <a:r>
                <a:rPr lang="ro-RO" sz="1400" b="1" dirty="0">
                  <a:solidFill>
                    <a:schemeClr val="tx1"/>
                  </a:solidFill>
                </a:rPr>
                <a:t>. </a:t>
              </a:r>
              <a:r>
                <a:rPr lang="fr-FR" sz="1400" b="1" dirty="0" err="1">
                  <a:solidFill>
                    <a:schemeClr val="tx1"/>
                  </a:solidFill>
                </a:rPr>
                <a:t>Inginerie</a:t>
              </a:r>
              <a:r>
                <a:rPr lang="fr-FR" sz="1400" b="1" dirty="0">
                  <a:solidFill>
                    <a:schemeClr val="tx1"/>
                  </a:solidFill>
                </a:rPr>
                <a:t> de </a:t>
              </a:r>
              <a:r>
                <a:rPr lang="fr-FR" sz="1400" b="1" dirty="0" err="1">
                  <a:solidFill>
                    <a:schemeClr val="tx1"/>
                  </a:solidFill>
                </a:rPr>
                <a:t>armament</a:t>
              </a:r>
              <a:r>
                <a:rPr lang="fr-FR" sz="1400" b="1" dirty="0">
                  <a:solidFill>
                    <a:schemeClr val="tx1"/>
                  </a:solidFill>
                </a:rPr>
                <a:t>, </a:t>
              </a:r>
              <a:r>
                <a:rPr lang="fr-FR" sz="1400" b="1" dirty="0" err="1">
                  <a:solidFill>
                    <a:schemeClr val="tx1"/>
                  </a:solidFill>
                </a:rPr>
                <a:t>rachete</a:t>
              </a:r>
              <a:r>
                <a:rPr lang="fr-FR" sz="1400" b="1" dirty="0">
                  <a:solidFill>
                    <a:schemeClr val="tx1"/>
                  </a:solidFill>
                </a:rPr>
                <a:t> </a:t>
              </a:r>
              <a:r>
                <a:rPr lang="fr-FR" sz="1400" b="1" dirty="0" err="1">
                  <a:solidFill>
                    <a:schemeClr val="tx1"/>
                  </a:solidFill>
                </a:rPr>
                <a:t>şi</a:t>
              </a:r>
              <a:r>
                <a:rPr lang="fr-FR" sz="1400" b="1" dirty="0">
                  <a:solidFill>
                    <a:schemeClr val="tx1"/>
                  </a:solidFill>
                </a:rPr>
                <a:t> </a:t>
              </a:r>
              <a:r>
                <a:rPr lang="fr-FR" sz="1400" b="1" dirty="0" err="1">
                  <a:solidFill>
                    <a:schemeClr val="tx1"/>
                  </a:solidFill>
                </a:rPr>
                <a:t>muniţii</a:t>
              </a:r>
              <a:endParaRPr lang="en-US" sz="1400" b="1" dirty="0">
                <a:solidFill>
                  <a:schemeClr val="tx1"/>
                </a:solidFill>
              </a:endParaRPr>
            </a:p>
          </p:txBody>
        </p:sp>
        <p:cxnSp>
          <p:nvCxnSpPr>
            <p:cNvPr id="54" name="Straight Arrow Connector 53"/>
            <p:cNvCxnSpPr>
              <a:stCxn id="9" idx="3"/>
              <a:endCxn id="50" idx="1"/>
            </p:cNvCxnSpPr>
            <p:nvPr/>
          </p:nvCxnSpPr>
          <p:spPr>
            <a:xfrm>
              <a:off x="6723316" y="3726797"/>
              <a:ext cx="1301847" cy="28062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790054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337" y="738861"/>
            <a:ext cx="10506973" cy="384933"/>
          </a:xfrm>
        </p:spPr>
        <p:txBody>
          <a:bodyPr>
            <a:noAutofit/>
          </a:bodyPr>
          <a:lstStyle/>
          <a:p>
            <a:pPr algn="ctr"/>
            <a:r>
              <a:rPr lang="en-US" sz="2800" dirty="0" smtClean="0"/>
              <a:t>ISCED </a:t>
            </a:r>
            <a:endParaRPr lang="en-US" sz="2800" dirty="0"/>
          </a:p>
        </p:txBody>
      </p:sp>
      <p:sp>
        <p:nvSpPr>
          <p:cNvPr id="4" name="Slide Number Placeholder 3"/>
          <p:cNvSpPr>
            <a:spLocks noGrp="1"/>
          </p:cNvSpPr>
          <p:nvPr>
            <p:ph type="sldNum" sz="quarter" idx="12"/>
          </p:nvPr>
        </p:nvSpPr>
        <p:spPr/>
        <p:txBody>
          <a:bodyPr/>
          <a:lstStyle/>
          <a:p>
            <a:fld id="{9E50D555-AD09-4184-8F27-884809BFB095}" type="slidenum">
              <a:rPr lang="en-US" smtClean="0"/>
              <a:t>25</a:t>
            </a:fld>
            <a:endParaRPr lang="en-US" dirty="0"/>
          </a:p>
        </p:txBody>
      </p:sp>
      <p:sp>
        <p:nvSpPr>
          <p:cNvPr id="5" name="Rectangle 4"/>
          <p:cNvSpPr/>
          <p:nvPr/>
        </p:nvSpPr>
        <p:spPr>
          <a:xfrm>
            <a:off x="576050" y="3267956"/>
            <a:ext cx="2385901" cy="1020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solidFill>
                  <a:schemeClr val="tx1"/>
                </a:solidFill>
              </a:rPr>
              <a:t>07. </a:t>
            </a:r>
            <a:r>
              <a:rPr lang="ro-RO" b="1" dirty="0" smtClean="0">
                <a:solidFill>
                  <a:schemeClr val="tx1"/>
                </a:solidFill>
              </a:rPr>
              <a:t>Inginerie</a:t>
            </a:r>
            <a:r>
              <a:rPr lang="ro-RO" b="1" dirty="0">
                <a:solidFill>
                  <a:schemeClr val="tx1"/>
                </a:solidFill>
              </a:rPr>
              <a:t>, </a:t>
            </a:r>
            <a:r>
              <a:rPr lang="ro-RO" b="1" dirty="0" err="1">
                <a:solidFill>
                  <a:schemeClr val="tx1"/>
                </a:solidFill>
              </a:rPr>
              <a:t>producţie</a:t>
            </a:r>
            <a:r>
              <a:rPr lang="ro-RO" b="1" dirty="0">
                <a:solidFill>
                  <a:schemeClr val="tx1"/>
                </a:solidFill>
              </a:rPr>
              <a:t> </a:t>
            </a:r>
            <a:r>
              <a:rPr lang="ro-RO" b="1" dirty="0" err="1">
                <a:solidFill>
                  <a:schemeClr val="tx1"/>
                </a:solidFill>
              </a:rPr>
              <a:t>şi</a:t>
            </a:r>
            <a:r>
              <a:rPr lang="ro-RO" b="1" dirty="0">
                <a:solidFill>
                  <a:schemeClr val="tx1"/>
                </a:solidFill>
              </a:rPr>
              <a:t> </a:t>
            </a:r>
            <a:r>
              <a:rPr lang="ro-RO" b="1" dirty="0" err="1">
                <a:solidFill>
                  <a:schemeClr val="tx1"/>
                </a:solidFill>
              </a:rPr>
              <a:t>construcţii</a:t>
            </a:r>
            <a:r>
              <a:rPr lang="ro-RO" b="1" dirty="0">
                <a:solidFill>
                  <a:schemeClr val="tx1"/>
                </a:solidFill>
              </a:rPr>
              <a:t> </a:t>
            </a:r>
            <a:endParaRPr lang="en-US" b="1" dirty="0">
              <a:solidFill>
                <a:schemeClr val="tx1"/>
              </a:solidFill>
            </a:endParaRPr>
          </a:p>
        </p:txBody>
      </p:sp>
      <p:sp>
        <p:nvSpPr>
          <p:cNvPr id="13" name="Rectangle 12"/>
          <p:cNvSpPr/>
          <p:nvPr/>
        </p:nvSpPr>
        <p:spPr>
          <a:xfrm>
            <a:off x="555337" y="1199450"/>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ISCED</a:t>
            </a:r>
          </a:p>
          <a:p>
            <a:pPr algn="ctr"/>
            <a:r>
              <a:rPr lang="ro-RO" b="1" dirty="0" smtClean="0">
                <a:solidFill>
                  <a:schemeClr val="tx1"/>
                </a:solidFill>
              </a:rPr>
              <a:t>Domeniul larg</a:t>
            </a:r>
          </a:p>
        </p:txBody>
      </p:sp>
      <p:sp>
        <p:nvSpPr>
          <p:cNvPr id="14" name="Rectangle 13"/>
          <p:cNvSpPr/>
          <p:nvPr/>
        </p:nvSpPr>
        <p:spPr>
          <a:xfrm>
            <a:off x="4120016" y="1180606"/>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ISCED</a:t>
            </a:r>
          </a:p>
          <a:p>
            <a:pPr algn="ctr"/>
            <a:r>
              <a:rPr lang="ro-RO" b="1" dirty="0" smtClean="0">
                <a:solidFill>
                  <a:schemeClr val="tx1"/>
                </a:solidFill>
              </a:rPr>
              <a:t>Domeniu restrâns</a:t>
            </a:r>
          </a:p>
        </p:txBody>
      </p:sp>
      <p:sp>
        <p:nvSpPr>
          <p:cNvPr id="15" name="Rectangle 14"/>
          <p:cNvSpPr/>
          <p:nvPr/>
        </p:nvSpPr>
        <p:spPr>
          <a:xfrm>
            <a:off x="7978460" y="1177334"/>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ISCED</a:t>
            </a:r>
          </a:p>
          <a:p>
            <a:pPr algn="ctr"/>
            <a:r>
              <a:rPr lang="ro-RO" b="1" dirty="0" smtClean="0">
                <a:solidFill>
                  <a:schemeClr val="tx1"/>
                </a:solidFill>
              </a:rPr>
              <a:t>Domeniul detaliat</a:t>
            </a:r>
          </a:p>
        </p:txBody>
      </p:sp>
      <p:cxnSp>
        <p:nvCxnSpPr>
          <p:cNvPr id="83" name="Straight Arrow Connector 82"/>
          <p:cNvCxnSpPr>
            <a:stCxn id="5" idx="3"/>
            <a:endCxn id="6" idx="1"/>
          </p:cNvCxnSpPr>
          <p:nvPr/>
        </p:nvCxnSpPr>
        <p:spPr>
          <a:xfrm>
            <a:off x="2961951" y="3777980"/>
            <a:ext cx="114906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4120016" y="2305231"/>
            <a:ext cx="6665818" cy="3290610"/>
            <a:chOff x="4021847" y="1737894"/>
            <a:chExt cx="6665818" cy="3290610"/>
          </a:xfrm>
        </p:grpSpPr>
        <p:sp>
          <p:nvSpPr>
            <p:cNvPr id="6" name="Rectangle 5"/>
            <p:cNvSpPr/>
            <p:nvPr/>
          </p:nvSpPr>
          <p:spPr>
            <a:xfrm>
              <a:off x="4021847" y="2764154"/>
              <a:ext cx="2556245" cy="7698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a:solidFill>
                    <a:schemeClr val="tx1"/>
                  </a:solidFill>
                </a:rPr>
                <a:t>071. Inginerie </a:t>
              </a:r>
              <a:r>
                <a:rPr lang="ro-RO" sz="1600" b="1" dirty="0" err="1">
                  <a:solidFill>
                    <a:schemeClr val="tx1"/>
                  </a:solidFill>
                </a:rPr>
                <a:t>şi</a:t>
              </a:r>
              <a:r>
                <a:rPr lang="ro-RO" sz="1600" b="1" dirty="0">
                  <a:solidFill>
                    <a:schemeClr val="tx1"/>
                  </a:solidFill>
                </a:rPr>
                <a:t> meserii </a:t>
              </a:r>
              <a:r>
                <a:rPr lang="ro-RO" sz="1600" b="1" dirty="0" err="1">
                  <a:solidFill>
                    <a:schemeClr val="tx1"/>
                  </a:solidFill>
                </a:rPr>
                <a:t>inginereşti</a:t>
              </a:r>
              <a:r>
                <a:rPr lang="ro-RO" sz="1600" b="1" dirty="0">
                  <a:solidFill>
                    <a:schemeClr val="tx1"/>
                  </a:solidFill>
                </a:rPr>
                <a:t>   </a:t>
              </a:r>
              <a:endParaRPr lang="en-US" sz="1600" b="1" dirty="0">
                <a:solidFill>
                  <a:schemeClr val="tx1"/>
                </a:solidFill>
              </a:endParaRPr>
            </a:p>
          </p:txBody>
        </p:sp>
        <p:sp>
          <p:nvSpPr>
            <p:cNvPr id="16" name="Rectangle 15"/>
            <p:cNvSpPr/>
            <p:nvPr/>
          </p:nvSpPr>
          <p:spPr>
            <a:xfrm>
              <a:off x="7988292" y="1737894"/>
              <a:ext cx="2699373" cy="40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chemeClr val="tx1"/>
                  </a:solidFill>
                </a:rPr>
                <a:t>0711</a:t>
              </a:r>
              <a:r>
                <a:rPr lang="ro-RO" sz="1400" b="1" dirty="0" smtClean="0">
                  <a:solidFill>
                    <a:schemeClr val="tx1"/>
                  </a:solidFill>
                </a:rPr>
                <a:t>.</a:t>
              </a:r>
              <a:r>
                <a:rPr lang="it-IT" sz="1400" b="1" dirty="0" smtClean="0">
                  <a:solidFill>
                    <a:schemeClr val="tx1"/>
                  </a:solidFill>
                </a:rPr>
                <a:t> </a:t>
              </a:r>
              <a:r>
                <a:rPr lang="it-IT" sz="1400" b="1" dirty="0" err="1">
                  <a:solidFill>
                    <a:schemeClr val="tx1"/>
                  </a:solidFill>
                </a:rPr>
                <a:t>Inginerie</a:t>
              </a:r>
              <a:r>
                <a:rPr lang="it-IT" sz="1400" b="1" dirty="0">
                  <a:solidFill>
                    <a:schemeClr val="tx1"/>
                  </a:solidFill>
                </a:rPr>
                <a:t> </a:t>
              </a:r>
              <a:r>
                <a:rPr lang="it-IT" sz="1400" b="1" dirty="0" err="1">
                  <a:solidFill>
                    <a:schemeClr val="tx1"/>
                  </a:solidFill>
                </a:rPr>
                <a:t>şi</a:t>
              </a:r>
              <a:r>
                <a:rPr lang="it-IT" sz="1400" b="1" dirty="0">
                  <a:solidFill>
                    <a:schemeClr val="tx1"/>
                  </a:solidFill>
                </a:rPr>
                <a:t> </a:t>
              </a:r>
              <a:r>
                <a:rPr lang="it-IT" sz="1400" b="1" dirty="0" err="1">
                  <a:solidFill>
                    <a:schemeClr val="tx1"/>
                  </a:solidFill>
                </a:rPr>
                <a:t>procese</a:t>
              </a:r>
              <a:r>
                <a:rPr lang="it-IT" sz="1400" b="1" dirty="0">
                  <a:solidFill>
                    <a:schemeClr val="tx1"/>
                  </a:solidFill>
                </a:rPr>
                <a:t> </a:t>
              </a:r>
              <a:r>
                <a:rPr lang="it-IT" sz="1400" b="1" dirty="0" err="1">
                  <a:solidFill>
                    <a:schemeClr val="tx1"/>
                  </a:solidFill>
                </a:rPr>
                <a:t>chimice</a:t>
              </a:r>
              <a:endParaRPr lang="en-US" sz="1400" b="1" dirty="0">
                <a:solidFill>
                  <a:schemeClr val="tx1"/>
                </a:solidFill>
              </a:endParaRPr>
            </a:p>
          </p:txBody>
        </p:sp>
        <p:sp>
          <p:nvSpPr>
            <p:cNvPr id="17" name="Rectangle 16"/>
            <p:cNvSpPr/>
            <p:nvPr/>
          </p:nvSpPr>
          <p:spPr>
            <a:xfrm>
              <a:off x="7988291" y="2304273"/>
              <a:ext cx="2699373" cy="4806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0712 Tehnologii de </a:t>
              </a:r>
              <a:r>
                <a:rPr lang="ro-RO" sz="1400" b="1" dirty="0" err="1">
                  <a:solidFill>
                    <a:schemeClr val="tx1"/>
                  </a:solidFill>
                </a:rPr>
                <a:t>protecţia</a:t>
              </a:r>
              <a:r>
                <a:rPr lang="ro-RO" sz="1400" b="1" dirty="0">
                  <a:solidFill>
                    <a:schemeClr val="tx1"/>
                  </a:solidFill>
                </a:rPr>
                <a:t> mediului înconjurător</a:t>
              </a:r>
              <a:endParaRPr lang="en-US" sz="1400" b="1" dirty="0">
                <a:solidFill>
                  <a:schemeClr val="tx1"/>
                </a:solidFill>
              </a:endParaRPr>
            </a:p>
          </p:txBody>
        </p:sp>
        <p:cxnSp>
          <p:nvCxnSpPr>
            <p:cNvPr id="19" name="Straight Arrow Connector 18"/>
            <p:cNvCxnSpPr>
              <a:stCxn id="6" idx="3"/>
              <a:endCxn id="16" idx="1"/>
            </p:cNvCxnSpPr>
            <p:nvPr/>
          </p:nvCxnSpPr>
          <p:spPr>
            <a:xfrm flipV="1">
              <a:off x="6578092" y="1938918"/>
              <a:ext cx="1410200" cy="1210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3"/>
              <a:endCxn id="17" idx="1"/>
            </p:cNvCxnSpPr>
            <p:nvPr/>
          </p:nvCxnSpPr>
          <p:spPr>
            <a:xfrm flipV="1">
              <a:off x="6578092" y="2544585"/>
              <a:ext cx="1410199" cy="6045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988291" y="2920229"/>
              <a:ext cx="2699373" cy="3802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0713 Electricitate </a:t>
              </a:r>
              <a:r>
                <a:rPr lang="ro-RO" sz="1400" b="1" dirty="0" err="1">
                  <a:solidFill>
                    <a:schemeClr val="tx1"/>
                  </a:solidFill>
                </a:rPr>
                <a:t>şi</a:t>
              </a:r>
              <a:r>
                <a:rPr lang="ro-RO" sz="1400" b="1" dirty="0">
                  <a:solidFill>
                    <a:schemeClr val="tx1"/>
                  </a:solidFill>
                </a:rPr>
                <a:t> energie</a:t>
              </a:r>
              <a:endParaRPr lang="en-US" sz="1400" b="1" dirty="0">
                <a:solidFill>
                  <a:schemeClr val="tx1"/>
                </a:solidFill>
              </a:endParaRPr>
            </a:p>
          </p:txBody>
        </p:sp>
        <p:sp>
          <p:nvSpPr>
            <p:cNvPr id="22" name="Rectangle 21"/>
            <p:cNvSpPr/>
            <p:nvPr/>
          </p:nvSpPr>
          <p:spPr>
            <a:xfrm>
              <a:off x="7978460" y="3397592"/>
              <a:ext cx="2699373" cy="3799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0714 Electronică </a:t>
              </a:r>
              <a:r>
                <a:rPr lang="ro-RO" sz="1400" b="1" dirty="0" err="1">
                  <a:solidFill>
                    <a:schemeClr val="tx1"/>
                  </a:solidFill>
                </a:rPr>
                <a:t>şi</a:t>
              </a:r>
              <a:r>
                <a:rPr lang="ro-RO" sz="1400" b="1" dirty="0">
                  <a:solidFill>
                    <a:schemeClr val="tx1"/>
                  </a:solidFill>
                </a:rPr>
                <a:t> automatizare</a:t>
              </a:r>
              <a:endParaRPr lang="en-US" sz="1400" b="1" dirty="0">
                <a:solidFill>
                  <a:schemeClr val="tx1"/>
                </a:solidFill>
              </a:endParaRPr>
            </a:p>
          </p:txBody>
        </p:sp>
        <p:sp>
          <p:nvSpPr>
            <p:cNvPr id="25" name="Rectangle 24"/>
            <p:cNvSpPr/>
            <p:nvPr/>
          </p:nvSpPr>
          <p:spPr>
            <a:xfrm>
              <a:off x="7978460" y="3912862"/>
              <a:ext cx="2699373" cy="5342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0715 Mecanică </a:t>
              </a:r>
              <a:r>
                <a:rPr lang="ro-RO" sz="1400" b="1" dirty="0" err="1">
                  <a:solidFill>
                    <a:schemeClr val="tx1"/>
                  </a:solidFill>
                </a:rPr>
                <a:t>şi</a:t>
              </a:r>
              <a:r>
                <a:rPr lang="ro-RO" sz="1400" b="1" dirty="0">
                  <a:solidFill>
                    <a:schemeClr val="tx1"/>
                  </a:solidFill>
                </a:rPr>
                <a:t> meserii din domeniul metalurgiei</a:t>
              </a:r>
              <a:endParaRPr lang="en-US" sz="1400" b="1" dirty="0">
                <a:solidFill>
                  <a:schemeClr val="tx1"/>
                </a:solidFill>
              </a:endParaRPr>
            </a:p>
          </p:txBody>
        </p:sp>
        <p:sp>
          <p:nvSpPr>
            <p:cNvPr id="26" name="Rectangle 25"/>
            <p:cNvSpPr/>
            <p:nvPr/>
          </p:nvSpPr>
          <p:spPr>
            <a:xfrm>
              <a:off x="7978459" y="4541055"/>
              <a:ext cx="2699373" cy="4874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0716 Autovehicule, nave </a:t>
              </a:r>
              <a:r>
                <a:rPr lang="ro-RO" sz="1400" b="1" dirty="0" err="1">
                  <a:solidFill>
                    <a:schemeClr val="tx1"/>
                  </a:solidFill>
                </a:rPr>
                <a:t>şi</a:t>
              </a:r>
              <a:r>
                <a:rPr lang="ro-RO" sz="1400" b="1" dirty="0">
                  <a:solidFill>
                    <a:schemeClr val="tx1"/>
                  </a:solidFill>
                </a:rPr>
                <a:t> aeronave</a:t>
              </a:r>
              <a:endParaRPr lang="en-US" sz="1400" b="1" dirty="0">
                <a:solidFill>
                  <a:schemeClr val="tx1"/>
                </a:solidFill>
              </a:endParaRPr>
            </a:p>
          </p:txBody>
        </p:sp>
        <p:cxnSp>
          <p:nvCxnSpPr>
            <p:cNvPr id="27" name="Straight Arrow Connector 26"/>
            <p:cNvCxnSpPr>
              <a:stCxn id="6" idx="3"/>
              <a:endCxn id="21" idx="1"/>
            </p:cNvCxnSpPr>
            <p:nvPr/>
          </p:nvCxnSpPr>
          <p:spPr>
            <a:xfrm flipV="1">
              <a:off x="6578092" y="3110351"/>
              <a:ext cx="1410199" cy="387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6" idx="3"/>
              <a:endCxn id="22" idx="1"/>
            </p:cNvCxnSpPr>
            <p:nvPr/>
          </p:nvCxnSpPr>
          <p:spPr>
            <a:xfrm>
              <a:off x="6578092" y="3149088"/>
              <a:ext cx="1400368" cy="438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6" idx="3"/>
              <a:endCxn id="25" idx="1"/>
            </p:cNvCxnSpPr>
            <p:nvPr/>
          </p:nvCxnSpPr>
          <p:spPr>
            <a:xfrm>
              <a:off x="6578092" y="3149088"/>
              <a:ext cx="1400368" cy="1030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6" idx="3"/>
              <a:endCxn id="26" idx="1"/>
            </p:cNvCxnSpPr>
            <p:nvPr/>
          </p:nvCxnSpPr>
          <p:spPr>
            <a:xfrm>
              <a:off x="6578092" y="3149088"/>
              <a:ext cx="1400367" cy="1635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309058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337" y="740033"/>
            <a:ext cx="10506973" cy="363277"/>
          </a:xfrm>
        </p:spPr>
        <p:txBody>
          <a:bodyPr>
            <a:noAutofit/>
          </a:bodyPr>
          <a:lstStyle/>
          <a:p>
            <a:pPr algn="ctr"/>
            <a:r>
              <a:rPr lang="en-US" sz="2800" dirty="0" err="1" smtClean="0"/>
              <a:t>continuare</a:t>
            </a:r>
            <a:endParaRPr lang="en-US" sz="2800" dirty="0"/>
          </a:p>
        </p:txBody>
      </p:sp>
      <p:sp>
        <p:nvSpPr>
          <p:cNvPr id="4" name="Slide Number Placeholder 3"/>
          <p:cNvSpPr>
            <a:spLocks noGrp="1"/>
          </p:cNvSpPr>
          <p:nvPr>
            <p:ph type="sldNum" sz="quarter" idx="12"/>
          </p:nvPr>
        </p:nvSpPr>
        <p:spPr/>
        <p:txBody>
          <a:bodyPr/>
          <a:lstStyle/>
          <a:p>
            <a:fld id="{9E50D555-AD09-4184-8F27-884809BFB095}" type="slidenum">
              <a:rPr lang="en-US" smtClean="0"/>
              <a:t>26</a:t>
            </a:fld>
            <a:endParaRPr lang="en-US" dirty="0"/>
          </a:p>
        </p:txBody>
      </p:sp>
      <p:sp>
        <p:nvSpPr>
          <p:cNvPr id="5" name="Rectangle 4"/>
          <p:cNvSpPr/>
          <p:nvPr/>
        </p:nvSpPr>
        <p:spPr>
          <a:xfrm>
            <a:off x="576050" y="3267956"/>
            <a:ext cx="2385901" cy="1020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a:solidFill>
                  <a:schemeClr val="tx1"/>
                </a:solidFill>
              </a:rPr>
              <a:t>07. </a:t>
            </a:r>
            <a:r>
              <a:rPr lang="ro-RO" b="1" dirty="0" smtClean="0">
                <a:solidFill>
                  <a:schemeClr val="tx1"/>
                </a:solidFill>
              </a:rPr>
              <a:t>Inginerie</a:t>
            </a:r>
            <a:r>
              <a:rPr lang="ro-RO" b="1" dirty="0">
                <a:solidFill>
                  <a:schemeClr val="tx1"/>
                </a:solidFill>
              </a:rPr>
              <a:t>, </a:t>
            </a:r>
            <a:r>
              <a:rPr lang="ro-RO" b="1" dirty="0" err="1">
                <a:solidFill>
                  <a:schemeClr val="tx1"/>
                </a:solidFill>
              </a:rPr>
              <a:t>producţie</a:t>
            </a:r>
            <a:r>
              <a:rPr lang="ro-RO" b="1" dirty="0">
                <a:solidFill>
                  <a:schemeClr val="tx1"/>
                </a:solidFill>
              </a:rPr>
              <a:t> </a:t>
            </a:r>
            <a:r>
              <a:rPr lang="ro-RO" b="1" dirty="0" err="1">
                <a:solidFill>
                  <a:schemeClr val="tx1"/>
                </a:solidFill>
              </a:rPr>
              <a:t>şi</a:t>
            </a:r>
            <a:r>
              <a:rPr lang="ro-RO" b="1" dirty="0">
                <a:solidFill>
                  <a:schemeClr val="tx1"/>
                </a:solidFill>
              </a:rPr>
              <a:t> </a:t>
            </a:r>
            <a:r>
              <a:rPr lang="ro-RO" b="1" dirty="0" err="1">
                <a:solidFill>
                  <a:schemeClr val="tx1"/>
                </a:solidFill>
              </a:rPr>
              <a:t>construcţii</a:t>
            </a:r>
            <a:r>
              <a:rPr lang="ro-RO" b="1" dirty="0">
                <a:solidFill>
                  <a:schemeClr val="tx1"/>
                </a:solidFill>
              </a:rPr>
              <a:t> </a:t>
            </a:r>
            <a:endParaRPr lang="en-US" b="1" dirty="0">
              <a:solidFill>
                <a:schemeClr val="tx1"/>
              </a:solidFill>
            </a:endParaRPr>
          </a:p>
        </p:txBody>
      </p:sp>
      <p:sp>
        <p:nvSpPr>
          <p:cNvPr id="13" name="Rectangle 12"/>
          <p:cNvSpPr/>
          <p:nvPr/>
        </p:nvSpPr>
        <p:spPr>
          <a:xfrm>
            <a:off x="555337" y="1199450"/>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ISCED</a:t>
            </a:r>
          </a:p>
          <a:p>
            <a:pPr algn="ctr"/>
            <a:r>
              <a:rPr lang="ro-RO" b="1" dirty="0" smtClean="0">
                <a:solidFill>
                  <a:schemeClr val="tx1"/>
                </a:solidFill>
              </a:rPr>
              <a:t>Domeniul larg</a:t>
            </a:r>
          </a:p>
        </p:txBody>
      </p:sp>
      <p:sp>
        <p:nvSpPr>
          <p:cNvPr id="14" name="Rectangle 13"/>
          <p:cNvSpPr/>
          <p:nvPr/>
        </p:nvSpPr>
        <p:spPr>
          <a:xfrm>
            <a:off x="4120016" y="1180606"/>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ISCED</a:t>
            </a:r>
          </a:p>
          <a:p>
            <a:pPr algn="ctr"/>
            <a:r>
              <a:rPr lang="ro-RO" b="1" dirty="0" smtClean="0">
                <a:solidFill>
                  <a:schemeClr val="tx1"/>
                </a:solidFill>
              </a:rPr>
              <a:t>Domeniu restrâns</a:t>
            </a:r>
          </a:p>
        </p:txBody>
      </p:sp>
      <p:sp>
        <p:nvSpPr>
          <p:cNvPr id="15" name="Rectangle 14"/>
          <p:cNvSpPr/>
          <p:nvPr/>
        </p:nvSpPr>
        <p:spPr>
          <a:xfrm>
            <a:off x="7978460" y="1177334"/>
            <a:ext cx="2385901" cy="556311"/>
          </a:xfrm>
          <a:prstGeom prst="rect">
            <a:avLst/>
          </a:prstGeom>
          <a:solidFill>
            <a:schemeClr val="accent2">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chemeClr val="tx1"/>
                </a:solidFill>
              </a:rPr>
              <a:t>ISCED</a:t>
            </a:r>
          </a:p>
          <a:p>
            <a:pPr algn="ctr"/>
            <a:r>
              <a:rPr lang="ro-RO" b="1" dirty="0" smtClean="0">
                <a:solidFill>
                  <a:schemeClr val="tx1"/>
                </a:solidFill>
              </a:rPr>
              <a:t>Domeniul detaliat</a:t>
            </a:r>
          </a:p>
        </p:txBody>
      </p:sp>
      <p:cxnSp>
        <p:nvCxnSpPr>
          <p:cNvPr id="83" name="Straight Arrow Connector 82"/>
          <p:cNvCxnSpPr>
            <a:stCxn id="5" idx="3"/>
            <a:endCxn id="6" idx="1"/>
          </p:cNvCxnSpPr>
          <p:nvPr/>
        </p:nvCxnSpPr>
        <p:spPr>
          <a:xfrm flipV="1">
            <a:off x="2961951" y="2955746"/>
            <a:ext cx="849613" cy="8222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3811564" y="1861899"/>
            <a:ext cx="6788290" cy="2081028"/>
            <a:chOff x="3988545" y="2059425"/>
            <a:chExt cx="6788290" cy="2081028"/>
          </a:xfrm>
        </p:grpSpPr>
        <p:sp>
          <p:nvSpPr>
            <p:cNvPr id="6" name="Rectangle 5"/>
            <p:cNvSpPr/>
            <p:nvPr/>
          </p:nvSpPr>
          <p:spPr>
            <a:xfrm>
              <a:off x="3988545" y="2768338"/>
              <a:ext cx="2556245" cy="7698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072. Producție și industrie prelucrătoare</a:t>
              </a:r>
              <a:endParaRPr lang="en-US" sz="1600" b="1" dirty="0">
                <a:solidFill>
                  <a:schemeClr val="tx1"/>
                </a:solidFill>
              </a:endParaRPr>
            </a:p>
          </p:txBody>
        </p:sp>
        <p:sp>
          <p:nvSpPr>
            <p:cNvPr id="16" name="Rectangle 15"/>
            <p:cNvSpPr/>
            <p:nvPr/>
          </p:nvSpPr>
          <p:spPr>
            <a:xfrm>
              <a:off x="8077462" y="2059425"/>
              <a:ext cx="2699373" cy="40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rPr>
                <a:t>0721 </a:t>
              </a:r>
              <a:r>
                <a:rPr lang="it-IT" sz="1400" b="1" dirty="0" err="1">
                  <a:solidFill>
                    <a:schemeClr val="tx1"/>
                  </a:solidFill>
                </a:rPr>
                <a:t>Procesarea</a:t>
              </a:r>
              <a:r>
                <a:rPr lang="it-IT" sz="1400" b="1" dirty="0">
                  <a:solidFill>
                    <a:schemeClr val="tx1"/>
                  </a:solidFill>
                </a:rPr>
                <a:t> </a:t>
              </a:r>
              <a:r>
                <a:rPr lang="it-IT" sz="1400" b="1" dirty="0" err="1">
                  <a:solidFill>
                    <a:schemeClr val="tx1"/>
                  </a:solidFill>
                </a:rPr>
                <a:t>alimentelor</a:t>
              </a:r>
              <a:endParaRPr lang="en-US" sz="1400" b="1" dirty="0">
                <a:solidFill>
                  <a:schemeClr val="tx1"/>
                </a:solidFill>
              </a:endParaRPr>
            </a:p>
          </p:txBody>
        </p:sp>
        <p:sp>
          <p:nvSpPr>
            <p:cNvPr id="17" name="Rectangle 16"/>
            <p:cNvSpPr/>
            <p:nvPr/>
          </p:nvSpPr>
          <p:spPr>
            <a:xfrm>
              <a:off x="8077461" y="2576644"/>
              <a:ext cx="2699373" cy="4806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0722 Materiale (sticlă, hârtie, plastic </a:t>
              </a:r>
              <a:r>
                <a:rPr lang="ro-RO" sz="1400" b="1" dirty="0" err="1">
                  <a:solidFill>
                    <a:schemeClr val="tx1"/>
                  </a:solidFill>
                </a:rPr>
                <a:t>şi</a:t>
              </a:r>
              <a:r>
                <a:rPr lang="ro-RO" sz="1400" b="1" dirty="0">
                  <a:solidFill>
                    <a:schemeClr val="tx1"/>
                  </a:solidFill>
                </a:rPr>
                <a:t> lemn)</a:t>
              </a:r>
              <a:endParaRPr lang="en-US" sz="1400" b="1" dirty="0">
                <a:solidFill>
                  <a:schemeClr val="tx1"/>
                </a:solidFill>
              </a:endParaRPr>
            </a:p>
          </p:txBody>
        </p:sp>
        <p:cxnSp>
          <p:nvCxnSpPr>
            <p:cNvPr id="19" name="Straight Arrow Connector 18"/>
            <p:cNvCxnSpPr>
              <a:stCxn id="6" idx="3"/>
              <a:endCxn id="16" idx="1"/>
            </p:cNvCxnSpPr>
            <p:nvPr/>
          </p:nvCxnSpPr>
          <p:spPr>
            <a:xfrm flipV="1">
              <a:off x="6544790" y="2260449"/>
              <a:ext cx="1532672" cy="892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3"/>
              <a:endCxn id="17" idx="1"/>
            </p:cNvCxnSpPr>
            <p:nvPr/>
          </p:nvCxnSpPr>
          <p:spPr>
            <a:xfrm flipV="1">
              <a:off x="6544790" y="2816956"/>
              <a:ext cx="1532671" cy="336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8077461" y="3153272"/>
              <a:ext cx="2699373" cy="4773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0723 Textile (îmbrăcăminte, </a:t>
              </a:r>
              <a:r>
                <a:rPr lang="ro-RO" sz="1400" b="1" dirty="0" err="1">
                  <a:solidFill>
                    <a:schemeClr val="tx1"/>
                  </a:solidFill>
                </a:rPr>
                <a:t>încălţăminte</a:t>
              </a:r>
              <a:r>
                <a:rPr lang="ro-RO" sz="1400" b="1" dirty="0">
                  <a:solidFill>
                    <a:schemeClr val="tx1"/>
                  </a:solidFill>
                </a:rPr>
                <a:t> </a:t>
              </a:r>
              <a:r>
                <a:rPr lang="ro-RO" sz="1400" b="1" dirty="0" err="1">
                  <a:solidFill>
                    <a:schemeClr val="tx1"/>
                  </a:solidFill>
                </a:rPr>
                <a:t>şi</a:t>
              </a:r>
              <a:r>
                <a:rPr lang="ro-RO" sz="1400" b="1" dirty="0">
                  <a:solidFill>
                    <a:schemeClr val="tx1"/>
                  </a:solidFill>
                </a:rPr>
                <a:t> articole din piele)</a:t>
              </a:r>
              <a:endParaRPr lang="en-US" sz="1400" b="1" dirty="0">
                <a:solidFill>
                  <a:schemeClr val="tx1"/>
                </a:solidFill>
              </a:endParaRPr>
            </a:p>
          </p:txBody>
        </p:sp>
        <p:sp>
          <p:nvSpPr>
            <p:cNvPr id="22" name="Rectangle 21"/>
            <p:cNvSpPr/>
            <p:nvPr/>
          </p:nvSpPr>
          <p:spPr>
            <a:xfrm>
              <a:off x="8077461" y="3734407"/>
              <a:ext cx="2699373" cy="4060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0724 </a:t>
              </a:r>
              <a:r>
                <a:rPr lang="fr-FR" sz="1400" b="1" dirty="0" err="1">
                  <a:solidFill>
                    <a:schemeClr val="tx1"/>
                  </a:solidFill>
                </a:rPr>
                <a:t>Minerit</a:t>
              </a:r>
              <a:r>
                <a:rPr lang="fr-FR" sz="1400" b="1" dirty="0">
                  <a:solidFill>
                    <a:schemeClr val="tx1"/>
                  </a:solidFill>
                </a:rPr>
                <a:t> </a:t>
              </a:r>
              <a:r>
                <a:rPr lang="fr-FR" sz="1400" b="1" dirty="0" err="1">
                  <a:solidFill>
                    <a:schemeClr val="tx1"/>
                  </a:solidFill>
                </a:rPr>
                <a:t>şi</a:t>
              </a:r>
              <a:r>
                <a:rPr lang="fr-FR" sz="1400" b="1" dirty="0">
                  <a:solidFill>
                    <a:schemeClr val="tx1"/>
                  </a:solidFill>
                </a:rPr>
                <a:t> industrie </a:t>
              </a:r>
              <a:r>
                <a:rPr lang="fr-FR" sz="1400" b="1" dirty="0" err="1">
                  <a:solidFill>
                    <a:schemeClr val="tx1"/>
                  </a:solidFill>
                </a:rPr>
                <a:t>extractivă</a:t>
              </a:r>
              <a:endParaRPr lang="en-US" sz="1400" b="1" dirty="0">
                <a:solidFill>
                  <a:schemeClr val="tx1"/>
                </a:solidFill>
              </a:endParaRPr>
            </a:p>
          </p:txBody>
        </p:sp>
        <p:cxnSp>
          <p:nvCxnSpPr>
            <p:cNvPr id="27" name="Straight Arrow Connector 26"/>
            <p:cNvCxnSpPr>
              <a:stCxn id="6" idx="3"/>
              <a:endCxn id="21" idx="1"/>
            </p:cNvCxnSpPr>
            <p:nvPr/>
          </p:nvCxnSpPr>
          <p:spPr>
            <a:xfrm>
              <a:off x="6544790" y="3153272"/>
              <a:ext cx="1532671" cy="2386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6" idx="3"/>
              <a:endCxn id="22" idx="1"/>
            </p:cNvCxnSpPr>
            <p:nvPr/>
          </p:nvCxnSpPr>
          <p:spPr>
            <a:xfrm>
              <a:off x="6544790" y="3153272"/>
              <a:ext cx="1532671" cy="7841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3811563" y="4039067"/>
            <a:ext cx="6788291" cy="997843"/>
            <a:chOff x="3988544" y="2059425"/>
            <a:chExt cx="6788291" cy="997843"/>
          </a:xfrm>
        </p:grpSpPr>
        <p:sp>
          <p:nvSpPr>
            <p:cNvPr id="35" name="Rectangle 34"/>
            <p:cNvSpPr/>
            <p:nvPr/>
          </p:nvSpPr>
          <p:spPr>
            <a:xfrm>
              <a:off x="3988544" y="2162149"/>
              <a:ext cx="2556245" cy="7698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073</a:t>
              </a:r>
              <a:r>
                <a:rPr lang="ro-RO" sz="1600" b="1" dirty="0">
                  <a:solidFill>
                    <a:schemeClr val="tx1"/>
                  </a:solidFill>
                </a:rPr>
                <a:t>. Arhitectură </a:t>
              </a:r>
              <a:r>
                <a:rPr lang="ro-RO" sz="1600" b="1" dirty="0" err="1">
                  <a:solidFill>
                    <a:schemeClr val="tx1"/>
                  </a:solidFill>
                </a:rPr>
                <a:t>şi</a:t>
              </a:r>
              <a:r>
                <a:rPr lang="ro-RO" sz="1600" b="1" dirty="0">
                  <a:solidFill>
                    <a:schemeClr val="tx1"/>
                  </a:solidFill>
                </a:rPr>
                <a:t> </a:t>
              </a:r>
              <a:r>
                <a:rPr lang="ro-RO" sz="1600" b="1" dirty="0" err="1">
                  <a:solidFill>
                    <a:schemeClr val="tx1"/>
                  </a:solidFill>
                </a:rPr>
                <a:t>construcţii</a:t>
              </a:r>
              <a:endParaRPr lang="en-US" sz="1600" b="1" dirty="0">
                <a:solidFill>
                  <a:schemeClr val="tx1"/>
                </a:solidFill>
              </a:endParaRPr>
            </a:p>
          </p:txBody>
        </p:sp>
        <p:sp>
          <p:nvSpPr>
            <p:cNvPr id="37" name="Rectangle 36"/>
            <p:cNvSpPr/>
            <p:nvPr/>
          </p:nvSpPr>
          <p:spPr>
            <a:xfrm>
              <a:off x="8077462" y="2059425"/>
              <a:ext cx="2699373" cy="40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a:solidFill>
                    <a:schemeClr val="tx1"/>
                  </a:solidFill>
                </a:rPr>
                <a:t>0731 </a:t>
              </a:r>
              <a:r>
                <a:rPr lang="it-IT" sz="1400" b="1" dirty="0" err="1">
                  <a:solidFill>
                    <a:schemeClr val="tx1"/>
                  </a:solidFill>
                </a:rPr>
                <a:t>Arhitectură</a:t>
              </a:r>
              <a:r>
                <a:rPr lang="it-IT" sz="1400" b="1" dirty="0">
                  <a:solidFill>
                    <a:schemeClr val="tx1"/>
                  </a:solidFill>
                </a:rPr>
                <a:t> </a:t>
              </a:r>
              <a:r>
                <a:rPr lang="it-IT" sz="1400" b="1" dirty="0" err="1">
                  <a:solidFill>
                    <a:schemeClr val="tx1"/>
                  </a:solidFill>
                </a:rPr>
                <a:t>şi</a:t>
              </a:r>
              <a:r>
                <a:rPr lang="it-IT" sz="1400" b="1" dirty="0">
                  <a:solidFill>
                    <a:schemeClr val="tx1"/>
                  </a:solidFill>
                </a:rPr>
                <a:t> </a:t>
              </a:r>
              <a:r>
                <a:rPr lang="it-IT" sz="1400" b="1" dirty="0" err="1">
                  <a:solidFill>
                    <a:schemeClr val="tx1"/>
                  </a:solidFill>
                </a:rPr>
                <a:t>urbanism</a:t>
              </a:r>
              <a:endParaRPr lang="en-US" sz="1400" b="1" dirty="0">
                <a:solidFill>
                  <a:schemeClr val="tx1"/>
                </a:solidFill>
              </a:endParaRPr>
            </a:p>
          </p:txBody>
        </p:sp>
        <p:sp>
          <p:nvSpPr>
            <p:cNvPr id="38" name="Rectangle 37"/>
            <p:cNvSpPr/>
            <p:nvPr/>
          </p:nvSpPr>
          <p:spPr>
            <a:xfrm>
              <a:off x="8077461" y="2576644"/>
              <a:ext cx="2699373" cy="4806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a:solidFill>
                    <a:schemeClr val="tx1"/>
                  </a:solidFill>
                </a:rPr>
                <a:t>0732 </a:t>
              </a:r>
              <a:r>
                <a:rPr lang="ro-RO" sz="1400" b="1" dirty="0" err="1">
                  <a:solidFill>
                    <a:schemeClr val="tx1"/>
                  </a:solidFill>
                </a:rPr>
                <a:t>Construcţii</a:t>
              </a:r>
              <a:r>
                <a:rPr lang="ro-RO" sz="1400" b="1" dirty="0">
                  <a:solidFill>
                    <a:schemeClr val="tx1"/>
                  </a:solidFill>
                </a:rPr>
                <a:t> </a:t>
              </a:r>
              <a:r>
                <a:rPr lang="ro-RO" sz="1400" b="1" dirty="0" err="1">
                  <a:solidFill>
                    <a:schemeClr val="tx1"/>
                  </a:solidFill>
                </a:rPr>
                <a:t>şi</a:t>
              </a:r>
              <a:r>
                <a:rPr lang="ro-RO" sz="1400" b="1" dirty="0">
                  <a:solidFill>
                    <a:schemeClr val="tx1"/>
                  </a:solidFill>
                </a:rPr>
                <a:t> inginerie civilă</a:t>
              </a:r>
              <a:endParaRPr lang="en-US" sz="1400" b="1" dirty="0">
                <a:solidFill>
                  <a:schemeClr val="tx1"/>
                </a:solidFill>
              </a:endParaRPr>
            </a:p>
          </p:txBody>
        </p:sp>
        <p:cxnSp>
          <p:nvCxnSpPr>
            <p:cNvPr id="39" name="Straight Arrow Connector 38"/>
            <p:cNvCxnSpPr>
              <a:stCxn id="35" idx="3"/>
              <a:endCxn id="37" idx="1"/>
            </p:cNvCxnSpPr>
            <p:nvPr/>
          </p:nvCxnSpPr>
          <p:spPr>
            <a:xfrm flipV="1">
              <a:off x="6544789" y="2260449"/>
              <a:ext cx="1532673" cy="2866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5" idx="3"/>
              <a:endCxn id="38" idx="1"/>
            </p:cNvCxnSpPr>
            <p:nvPr/>
          </p:nvCxnSpPr>
          <p:spPr>
            <a:xfrm>
              <a:off x="6544789" y="2547083"/>
              <a:ext cx="1532672" cy="2698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3811563" y="5275469"/>
            <a:ext cx="6788290" cy="1192847"/>
            <a:chOff x="3914802" y="2023927"/>
            <a:chExt cx="6788290" cy="1192847"/>
          </a:xfrm>
        </p:grpSpPr>
        <p:sp>
          <p:nvSpPr>
            <p:cNvPr id="48" name="Rectangle 47"/>
            <p:cNvSpPr/>
            <p:nvPr/>
          </p:nvSpPr>
          <p:spPr>
            <a:xfrm>
              <a:off x="3914802" y="2023927"/>
              <a:ext cx="2556245" cy="11928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smtClean="0">
                  <a:solidFill>
                    <a:schemeClr val="tx1"/>
                  </a:solidFill>
                </a:rPr>
                <a:t>078</a:t>
              </a:r>
              <a:r>
                <a:rPr lang="ro-RO" sz="1600" b="1" dirty="0" smtClean="0">
                  <a:solidFill>
                    <a:schemeClr val="tx1"/>
                  </a:solidFill>
                </a:rPr>
                <a:t>.</a:t>
              </a:r>
              <a:r>
                <a:rPr lang="it-IT" sz="1600" b="1" dirty="0" smtClean="0">
                  <a:solidFill>
                    <a:schemeClr val="tx1"/>
                  </a:solidFill>
                </a:rPr>
                <a:t> </a:t>
              </a:r>
              <a:r>
                <a:rPr lang="it-IT" sz="1600" b="1" dirty="0" err="1">
                  <a:solidFill>
                    <a:schemeClr val="tx1"/>
                  </a:solidFill>
                </a:rPr>
                <a:t>Programe</a:t>
              </a:r>
              <a:r>
                <a:rPr lang="it-IT" sz="1600" b="1" dirty="0">
                  <a:solidFill>
                    <a:schemeClr val="tx1"/>
                  </a:solidFill>
                </a:rPr>
                <a:t> </a:t>
              </a:r>
              <a:r>
                <a:rPr lang="it-IT" sz="1600" b="1" dirty="0" err="1">
                  <a:solidFill>
                    <a:schemeClr val="tx1"/>
                  </a:solidFill>
                </a:rPr>
                <a:t>şi</a:t>
              </a:r>
              <a:r>
                <a:rPr lang="it-IT" sz="1600" b="1" dirty="0">
                  <a:solidFill>
                    <a:schemeClr val="tx1"/>
                  </a:solidFill>
                </a:rPr>
                <a:t> </a:t>
              </a:r>
              <a:r>
                <a:rPr lang="it-IT" sz="1600" b="1" dirty="0" err="1">
                  <a:solidFill>
                    <a:schemeClr val="tx1"/>
                  </a:solidFill>
                </a:rPr>
                <a:t>calificări</a:t>
              </a:r>
              <a:r>
                <a:rPr lang="it-IT" sz="1600" b="1" dirty="0">
                  <a:solidFill>
                    <a:schemeClr val="tx1"/>
                  </a:solidFill>
                </a:rPr>
                <a:t> interdisciplinare, care </a:t>
              </a:r>
              <a:r>
                <a:rPr lang="it-IT" sz="1600" b="1" dirty="0" err="1">
                  <a:solidFill>
                    <a:schemeClr val="tx1"/>
                  </a:solidFill>
                </a:rPr>
                <a:t>implică</a:t>
              </a:r>
              <a:r>
                <a:rPr lang="it-IT" sz="1600" b="1" dirty="0">
                  <a:solidFill>
                    <a:schemeClr val="tx1"/>
                  </a:solidFill>
                </a:rPr>
                <a:t> </a:t>
              </a:r>
              <a:r>
                <a:rPr lang="it-IT" sz="1600" b="1" dirty="0" err="1">
                  <a:solidFill>
                    <a:schemeClr val="tx1"/>
                  </a:solidFill>
                </a:rPr>
                <a:t>ingineria</a:t>
              </a:r>
              <a:r>
                <a:rPr lang="it-IT" sz="1600" b="1" dirty="0">
                  <a:solidFill>
                    <a:schemeClr val="tx1"/>
                  </a:solidFill>
                </a:rPr>
                <a:t>, </a:t>
              </a:r>
              <a:r>
                <a:rPr lang="it-IT" sz="1600" b="1" dirty="0" err="1">
                  <a:solidFill>
                    <a:schemeClr val="tx1"/>
                  </a:solidFill>
                </a:rPr>
                <a:t>producţia</a:t>
              </a:r>
              <a:r>
                <a:rPr lang="it-IT" sz="1600" b="1" dirty="0">
                  <a:solidFill>
                    <a:schemeClr val="tx1"/>
                  </a:solidFill>
                </a:rPr>
                <a:t> </a:t>
              </a:r>
              <a:r>
                <a:rPr lang="it-IT" sz="1600" b="1" dirty="0" err="1">
                  <a:solidFill>
                    <a:schemeClr val="tx1"/>
                  </a:solidFill>
                </a:rPr>
                <a:t>şi</a:t>
              </a:r>
              <a:r>
                <a:rPr lang="it-IT" sz="1600" b="1" dirty="0">
                  <a:solidFill>
                    <a:schemeClr val="tx1"/>
                  </a:solidFill>
                </a:rPr>
                <a:t> </a:t>
              </a:r>
              <a:r>
                <a:rPr lang="it-IT" sz="1600" b="1" dirty="0" err="1">
                  <a:solidFill>
                    <a:schemeClr val="tx1"/>
                  </a:solidFill>
                </a:rPr>
                <a:t>construcţiile</a:t>
              </a:r>
              <a:r>
                <a:rPr lang="it-IT" sz="1600" b="1" dirty="0">
                  <a:solidFill>
                    <a:schemeClr val="tx1"/>
                  </a:solidFill>
                </a:rPr>
                <a:t> </a:t>
              </a:r>
              <a:endParaRPr lang="en-US" sz="1600" b="1" dirty="0">
                <a:solidFill>
                  <a:schemeClr val="tx1"/>
                </a:solidFill>
              </a:endParaRPr>
            </a:p>
          </p:txBody>
        </p:sp>
        <p:sp>
          <p:nvSpPr>
            <p:cNvPr id="49" name="Rectangle 48"/>
            <p:cNvSpPr/>
            <p:nvPr/>
          </p:nvSpPr>
          <p:spPr>
            <a:xfrm>
              <a:off x="8003719" y="2041286"/>
              <a:ext cx="2699373" cy="11558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400" b="1" dirty="0" smtClean="0">
                  <a:solidFill>
                    <a:schemeClr val="tx1"/>
                  </a:solidFill>
                </a:rPr>
                <a:t>0788. </a:t>
              </a:r>
              <a:r>
                <a:rPr lang="it-IT" sz="1400" b="1" dirty="0" err="1">
                  <a:solidFill>
                    <a:schemeClr val="tx1"/>
                  </a:solidFill>
                </a:rPr>
                <a:t>Programe</a:t>
              </a:r>
              <a:r>
                <a:rPr lang="it-IT" sz="1400" b="1" dirty="0">
                  <a:solidFill>
                    <a:schemeClr val="tx1"/>
                  </a:solidFill>
                </a:rPr>
                <a:t> </a:t>
              </a:r>
              <a:r>
                <a:rPr lang="it-IT" sz="1400" b="1" dirty="0" err="1">
                  <a:solidFill>
                    <a:schemeClr val="tx1"/>
                  </a:solidFill>
                </a:rPr>
                <a:t>şi</a:t>
              </a:r>
              <a:r>
                <a:rPr lang="it-IT" sz="1400" b="1" dirty="0">
                  <a:solidFill>
                    <a:schemeClr val="tx1"/>
                  </a:solidFill>
                </a:rPr>
                <a:t> </a:t>
              </a:r>
              <a:r>
                <a:rPr lang="it-IT" sz="1400" b="1" dirty="0" err="1">
                  <a:solidFill>
                    <a:schemeClr val="tx1"/>
                  </a:solidFill>
                </a:rPr>
                <a:t>calificări</a:t>
              </a:r>
              <a:r>
                <a:rPr lang="it-IT" sz="1400" b="1" dirty="0">
                  <a:solidFill>
                    <a:schemeClr val="tx1"/>
                  </a:solidFill>
                </a:rPr>
                <a:t> interdisciplinare, care </a:t>
              </a:r>
              <a:r>
                <a:rPr lang="it-IT" sz="1400" b="1" dirty="0" err="1">
                  <a:solidFill>
                    <a:schemeClr val="tx1"/>
                  </a:solidFill>
                </a:rPr>
                <a:t>implică</a:t>
              </a:r>
              <a:r>
                <a:rPr lang="it-IT" sz="1400" b="1" dirty="0">
                  <a:solidFill>
                    <a:schemeClr val="tx1"/>
                  </a:solidFill>
                </a:rPr>
                <a:t> </a:t>
              </a:r>
              <a:r>
                <a:rPr lang="it-IT" sz="1400" b="1" dirty="0" err="1">
                  <a:solidFill>
                    <a:schemeClr val="tx1"/>
                  </a:solidFill>
                </a:rPr>
                <a:t>ingineria</a:t>
              </a:r>
              <a:r>
                <a:rPr lang="it-IT" sz="1400" b="1" dirty="0">
                  <a:solidFill>
                    <a:schemeClr val="tx1"/>
                  </a:solidFill>
                </a:rPr>
                <a:t>, </a:t>
              </a:r>
              <a:r>
                <a:rPr lang="it-IT" sz="1400" b="1" dirty="0" err="1">
                  <a:solidFill>
                    <a:schemeClr val="tx1"/>
                  </a:solidFill>
                </a:rPr>
                <a:t>producţia</a:t>
              </a:r>
              <a:r>
                <a:rPr lang="it-IT" sz="1400" b="1" dirty="0">
                  <a:solidFill>
                    <a:schemeClr val="tx1"/>
                  </a:solidFill>
                </a:rPr>
                <a:t> </a:t>
              </a:r>
              <a:r>
                <a:rPr lang="it-IT" sz="1400" b="1" dirty="0" err="1">
                  <a:solidFill>
                    <a:schemeClr val="tx1"/>
                  </a:solidFill>
                </a:rPr>
                <a:t>şi</a:t>
              </a:r>
              <a:r>
                <a:rPr lang="it-IT" sz="1400" b="1" dirty="0">
                  <a:solidFill>
                    <a:schemeClr val="tx1"/>
                  </a:solidFill>
                </a:rPr>
                <a:t> </a:t>
              </a:r>
              <a:r>
                <a:rPr lang="it-IT" sz="1400" b="1" dirty="0" err="1" smtClean="0">
                  <a:solidFill>
                    <a:schemeClr val="tx1"/>
                  </a:solidFill>
                </a:rPr>
                <a:t>construcţiile</a:t>
              </a:r>
              <a:endParaRPr lang="en-US" sz="1400" b="1" dirty="0">
                <a:solidFill>
                  <a:schemeClr val="tx1"/>
                </a:solidFill>
              </a:endParaRPr>
            </a:p>
          </p:txBody>
        </p:sp>
        <p:cxnSp>
          <p:nvCxnSpPr>
            <p:cNvPr id="51" name="Straight Arrow Connector 50"/>
            <p:cNvCxnSpPr>
              <a:stCxn id="48" idx="3"/>
              <a:endCxn id="49" idx="1"/>
            </p:cNvCxnSpPr>
            <p:nvPr/>
          </p:nvCxnSpPr>
          <p:spPr>
            <a:xfrm flipV="1">
              <a:off x="6471047" y="2619198"/>
              <a:ext cx="1532672" cy="1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65" name="Straight Arrow Connector 64"/>
          <p:cNvCxnSpPr>
            <a:stCxn id="5" idx="3"/>
            <a:endCxn id="35" idx="1"/>
          </p:cNvCxnSpPr>
          <p:nvPr/>
        </p:nvCxnSpPr>
        <p:spPr>
          <a:xfrm>
            <a:off x="2961951" y="3777980"/>
            <a:ext cx="849612" cy="748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5" idx="3"/>
            <a:endCxn id="48" idx="1"/>
          </p:cNvCxnSpPr>
          <p:nvPr/>
        </p:nvCxnSpPr>
        <p:spPr>
          <a:xfrm>
            <a:off x="2961951" y="3777980"/>
            <a:ext cx="849612" cy="20939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01548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6306" y="996833"/>
            <a:ext cx="8788304" cy="898175"/>
          </a:xfrm>
        </p:spPr>
        <p:txBody>
          <a:bodyPr>
            <a:normAutofit fontScale="90000"/>
          </a:bodyPr>
          <a:lstStyle/>
          <a:p>
            <a:pPr algn="ctr"/>
            <a:r>
              <a:rPr lang="ro-RO" sz="3000" dirty="0" smtClean="0"/>
              <a:t>CORELAREA ISCED F 2013 CU DOMENIILE DIN ROMÂNIA</a:t>
            </a:r>
            <a:br>
              <a:rPr lang="ro-RO" sz="3000" dirty="0" smtClean="0"/>
            </a:br>
            <a:r>
              <a:rPr lang="ro-RO" sz="3000" dirty="0" smtClean="0"/>
              <a:t>ȘTIINȚE INGINEREȘTI</a:t>
            </a:r>
            <a:endParaRPr lang="en-US" sz="3000" dirty="0"/>
          </a:p>
        </p:txBody>
      </p:sp>
      <p:sp>
        <p:nvSpPr>
          <p:cNvPr id="4" name="Rectangle 3"/>
          <p:cNvSpPr/>
          <p:nvPr/>
        </p:nvSpPr>
        <p:spPr>
          <a:xfrm>
            <a:off x="3113809" y="2707683"/>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err="1" smtClean="0">
                <a:ln>
                  <a:noFill/>
                </a:ln>
                <a:solidFill>
                  <a:prstClr val="white"/>
                </a:solidFill>
                <a:effectLst/>
                <a:uLnTx/>
                <a:uFillTx/>
                <a:latin typeface="Calibri" panose="020F0502020204030204"/>
                <a:ea typeface="+mn-ea"/>
                <a:cs typeface="+mn-cs"/>
              </a:rPr>
              <a:t>Domenii</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lang="en-US" sz="1300" noProof="0" dirty="0" err="1" smtClean="0">
                <a:solidFill>
                  <a:prstClr val="white"/>
                </a:solidFill>
                <a:latin typeface="Calibri" panose="020F0502020204030204"/>
              </a:rPr>
              <a:t>largi</a:t>
            </a:r>
            <a:r>
              <a:rPr lang="en-US" sz="1300" noProof="0" dirty="0" smtClean="0">
                <a:solidFill>
                  <a:prstClr val="white"/>
                </a:solidFill>
                <a:latin typeface="Calibri" panose="020F0502020204030204"/>
              </a:rPr>
              <a:t> </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1</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p:cNvSpPr/>
          <p:nvPr/>
        </p:nvSpPr>
        <p:spPr>
          <a:xfrm>
            <a:off x="6298969" y="2707683"/>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a:t>
            </a:r>
            <a:r>
              <a:rPr kumimoji="0" lang="en-US" sz="1300" b="0" i="0" u="none" strike="noStrike" kern="1200" cap="none" spc="0" normalizeH="0" baseline="0" noProof="0" dirty="0" err="1" smtClean="0">
                <a:ln>
                  <a:noFill/>
                </a:ln>
                <a:solidFill>
                  <a:prstClr val="white"/>
                </a:solidFill>
                <a:effectLst/>
                <a:uLnTx/>
                <a:uFillTx/>
                <a:latin typeface="Calibri" panose="020F0502020204030204"/>
                <a:ea typeface="+mn-ea"/>
                <a:cs typeface="+mn-cs"/>
              </a:rPr>
              <a:t>fundamentale</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1</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3113809" y="3733980"/>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restr</a:t>
            </a:r>
            <a:r>
              <a:rPr kumimoji="0" lang="ro-RO" sz="1300" b="0" i="0" u="none" strike="noStrike" kern="1200" cap="none" spc="0" normalizeH="0" baseline="0" noProof="0" dirty="0" err="1" smtClean="0">
                <a:ln>
                  <a:noFill/>
                </a:ln>
                <a:solidFill>
                  <a:prstClr val="white"/>
                </a:solidFill>
                <a:effectLst/>
                <a:uLnTx/>
                <a:uFillTx/>
                <a:latin typeface="Calibri" panose="020F0502020204030204"/>
                <a:ea typeface="+mn-ea"/>
                <a:cs typeface="+mn-cs"/>
              </a:rPr>
              <a:t>ânse</a:t>
            </a: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(3+1)</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p:cNvSpPr/>
          <p:nvPr/>
        </p:nvSpPr>
        <p:spPr>
          <a:xfrm>
            <a:off x="6298969" y="3733980"/>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Ramuri de știință (7)</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p:cNvSpPr/>
          <p:nvPr/>
        </p:nvSpPr>
        <p:spPr>
          <a:xfrm>
            <a:off x="3113809" y="4760277"/>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detaliate (12+1)</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p:nvSpPr>
        <p:spPr>
          <a:xfrm>
            <a:off x="6298969" y="4760277"/>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de licență (</a:t>
            </a:r>
            <a:r>
              <a:rPr lang="ro-RO" sz="1300" dirty="0" smtClean="0">
                <a:solidFill>
                  <a:prstClr val="white"/>
                </a:solidFill>
                <a:latin typeface="Calibri" panose="020F0502020204030204"/>
              </a:rPr>
              <a:t>32</a:t>
            </a: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)/masterat(30)</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 name="Straight Arrow Connector 10"/>
          <p:cNvCxnSpPr/>
          <p:nvPr/>
        </p:nvCxnSpPr>
        <p:spPr>
          <a:xfrm flipV="1">
            <a:off x="3974177" y="3256324"/>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974177" y="4282620"/>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7192588" y="3256324"/>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7189817" y="4282620"/>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606338" y="1991513"/>
            <a:ext cx="802177" cy="209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Calibri" panose="020F0502020204030204"/>
                <a:ea typeface="+mn-ea"/>
                <a:cs typeface="+mn-cs"/>
              </a:rPr>
              <a:t>ISCED</a:t>
            </a:r>
            <a:endParaRPr kumimoji="0" lang="en-US" sz="15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p:cNvSpPr/>
          <p:nvPr/>
        </p:nvSpPr>
        <p:spPr>
          <a:xfrm>
            <a:off x="6788728" y="1991513"/>
            <a:ext cx="802177" cy="209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Calibri" panose="020F0502020204030204"/>
                <a:ea typeface="+mn-ea"/>
                <a:cs typeface="+mn-cs"/>
              </a:rPr>
              <a:t>HG</a:t>
            </a:r>
            <a:endParaRPr kumimoji="0" lang="en-US" sz="15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Left Brace 21"/>
          <p:cNvSpPr/>
          <p:nvPr/>
        </p:nvSpPr>
        <p:spPr>
          <a:xfrm rot="5400000">
            <a:off x="3886891" y="4841480"/>
            <a:ext cx="241069" cy="130509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Rectangle 22"/>
          <p:cNvSpPr/>
          <p:nvPr/>
        </p:nvSpPr>
        <p:spPr>
          <a:xfrm>
            <a:off x="3424495" y="5679141"/>
            <a:ext cx="1165860" cy="6960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Specializări</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Rectangle 23"/>
          <p:cNvSpPr/>
          <p:nvPr/>
        </p:nvSpPr>
        <p:spPr>
          <a:xfrm>
            <a:off x="6606886" y="5679139"/>
            <a:ext cx="1165860" cy="696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Specializări</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Left Brace 24"/>
          <p:cNvSpPr/>
          <p:nvPr/>
        </p:nvSpPr>
        <p:spPr>
          <a:xfrm rot="5400000">
            <a:off x="7069281" y="4841481"/>
            <a:ext cx="241069" cy="130509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Left-Right Arrow 25"/>
          <p:cNvSpPr/>
          <p:nvPr/>
        </p:nvSpPr>
        <p:spPr>
          <a:xfrm>
            <a:off x="5109556" y="2859564"/>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Left-Right Arrow 26"/>
          <p:cNvSpPr/>
          <p:nvPr/>
        </p:nvSpPr>
        <p:spPr>
          <a:xfrm>
            <a:off x="5109556" y="4969696"/>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Left-Right Arrow 27"/>
          <p:cNvSpPr/>
          <p:nvPr/>
        </p:nvSpPr>
        <p:spPr>
          <a:xfrm>
            <a:off x="5109556" y="3914630"/>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Equal 2"/>
          <p:cNvSpPr/>
          <p:nvPr/>
        </p:nvSpPr>
        <p:spPr>
          <a:xfrm>
            <a:off x="5178568" y="5797674"/>
            <a:ext cx="980902" cy="454175"/>
          </a:xfrm>
          <a:prstGeom prst="mathEqual">
            <a:avLst>
              <a:gd name="adj1" fmla="val 23520"/>
              <a:gd name="adj2" fmla="val 143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Rectangle 28"/>
          <p:cNvSpPr/>
          <p:nvPr/>
        </p:nvSpPr>
        <p:spPr>
          <a:xfrm>
            <a:off x="7932441" y="5890986"/>
            <a:ext cx="1572164" cy="36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ro-RO" sz="1300" dirty="0" smtClean="0">
                <a:solidFill>
                  <a:schemeClr val="tx1"/>
                </a:solidFill>
                <a:latin typeface="Calibri" panose="020F0502020204030204"/>
              </a:rPr>
              <a:t>Nu se modifică</a:t>
            </a:r>
            <a:endParaRPr kumimoji="0" lang="en-US" sz="1300" b="0" i="0" u="none" strike="noStrike" kern="1200" cap="none" spc="0" normalizeH="0" baseline="0" noProof="0" dirty="0">
              <a:ln>
                <a:noFill/>
              </a:ln>
              <a:solidFill>
                <a:schemeClr val="tx1"/>
              </a:solidFill>
              <a:effectLst/>
              <a:uLnTx/>
              <a:uFillTx/>
              <a:latin typeface="Calibri" panose="020F0502020204030204"/>
            </a:endParaRPr>
          </a:p>
        </p:txBody>
      </p:sp>
      <p:sp>
        <p:nvSpPr>
          <p:cNvPr id="31" name="Rectangle 30"/>
          <p:cNvSpPr/>
          <p:nvPr/>
        </p:nvSpPr>
        <p:spPr>
          <a:xfrm>
            <a:off x="1692636" y="5890986"/>
            <a:ext cx="1572164" cy="3615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ro-RO" sz="1300" dirty="0" smtClean="0">
                <a:solidFill>
                  <a:schemeClr val="tx1"/>
                </a:solidFill>
                <a:latin typeface="Calibri" panose="020F0502020204030204"/>
              </a:rPr>
              <a:t>Nu se modifică</a:t>
            </a:r>
            <a:endParaRPr kumimoji="0" lang="en-US" sz="1300" b="0" i="0" u="none" strike="noStrike" kern="1200" cap="none" spc="0" normalizeH="0" baseline="0" noProof="0" dirty="0">
              <a:ln>
                <a:noFill/>
              </a:ln>
              <a:solidFill>
                <a:schemeClr val="tx1"/>
              </a:solidFill>
              <a:effectLst/>
              <a:uLnTx/>
              <a:uFillTx/>
              <a:latin typeface="Calibri" panose="020F0502020204030204"/>
            </a:endParaRPr>
          </a:p>
        </p:txBody>
      </p:sp>
      <p:sp>
        <p:nvSpPr>
          <p:cNvPr id="30"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027965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09" y="2510287"/>
            <a:ext cx="10515600" cy="1250741"/>
          </a:xfrm>
        </p:spPr>
        <p:txBody>
          <a:bodyPr>
            <a:noAutofit/>
          </a:bodyPr>
          <a:lstStyle/>
          <a:p>
            <a:pPr algn="ctr"/>
            <a:r>
              <a:rPr lang="en-US" sz="4800" dirty="0" err="1" smtClean="0"/>
              <a:t>Universitatea</a:t>
            </a:r>
            <a:r>
              <a:rPr lang="en-US" sz="4800" dirty="0" smtClean="0"/>
              <a:t> </a:t>
            </a:r>
            <a:r>
              <a:rPr lang="ro-RO" sz="4800" dirty="0" smtClean="0"/>
              <a:t>Tehnică de Construcții București</a:t>
            </a:r>
            <a:endParaRPr lang="en-US" sz="4800" dirty="0"/>
          </a:p>
        </p:txBody>
      </p:sp>
      <p:sp>
        <p:nvSpPr>
          <p:cNvPr id="3"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1949778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891" y="1124452"/>
            <a:ext cx="10515600" cy="658786"/>
          </a:xfrm>
        </p:spPr>
        <p:txBody>
          <a:bodyPr>
            <a:normAutofit/>
          </a:bodyPr>
          <a:lstStyle/>
          <a:p>
            <a:pPr algn="ctr"/>
            <a:r>
              <a:rPr lang="ro-RO" sz="4000" dirty="0" smtClean="0"/>
              <a:t>2 - ȘTIINȚE UMANISTE ȘI ARTE</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6166931"/>
              </p:ext>
            </p:extLst>
          </p:nvPr>
        </p:nvGraphicFramePr>
        <p:xfrm>
          <a:off x="621098" y="2237358"/>
          <a:ext cx="11033185" cy="1181345"/>
        </p:xfrm>
        <a:graphic>
          <a:graphicData uri="http://schemas.openxmlformats.org/drawingml/2006/table">
            <a:tbl>
              <a:tblPr firstRow="1" bandRow="1">
                <a:tableStyleId>{5C22544A-7EE6-4342-B048-85BDC9FD1C3A}</a:tableStyleId>
              </a:tblPr>
              <a:tblGrid>
                <a:gridCol w="432940">
                  <a:extLst>
                    <a:ext uri="{9D8B030D-6E8A-4147-A177-3AD203B41FA5}">
                      <a16:colId xmlns:a16="http://schemas.microsoft.com/office/drawing/2014/main" val="3479280633"/>
                    </a:ext>
                  </a:extLst>
                </a:gridCol>
                <a:gridCol w="1861689">
                  <a:extLst>
                    <a:ext uri="{9D8B030D-6E8A-4147-A177-3AD203B41FA5}">
                      <a16:colId xmlns:a16="http://schemas.microsoft.com/office/drawing/2014/main" val="3592804414"/>
                    </a:ext>
                  </a:extLst>
                </a:gridCol>
                <a:gridCol w="534837">
                  <a:extLst>
                    <a:ext uri="{9D8B030D-6E8A-4147-A177-3AD203B41FA5}">
                      <a16:colId xmlns:a16="http://schemas.microsoft.com/office/drawing/2014/main" val="674651432"/>
                    </a:ext>
                  </a:extLst>
                </a:gridCol>
                <a:gridCol w="1328468">
                  <a:extLst>
                    <a:ext uri="{9D8B030D-6E8A-4147-A177-3AD203B41FA5}">
                      <a16:colId xmlns:a16="http://schemas.microsoft.com/office/drawing/2014/main" val="2017228955"/>
                    </a:ext>
                  </a:extLst>
                </a:gridCol>
                <a:gridCol w="508959">
                  <a:extLst>
                    <a:ext uri="{9D8B030D-6E8A-4147-A177-3AD203B41FA5}">
                      <a16:colId xmlns:a16="http://schemas.microsoft.com/office/drawing/2014/main" val="1882717908"/>
                    </a:ext>
                  </a:extLst>
                </a:gridCol>
                <a:gridCol w="1302589">
                  <a:extLst>
                    <a:ext uri="{9D8B030D-6E8A-4147-A177-3AD203B41FA5}">
                      <a16:colId xmlns:a16="http://schemas.microsoft.com/office/drawing/2014/main" val="1242605637"/>
                    </a:ext>
                  </a:extLst>
                </a:gridCol>
                <a:gridCol w="198407">
                  <a:extLst>
                    <a:ext uri="{9D8B030D-6E8A-4147-A177-3AD203B41FA5}">
                      <a16:colId xmlns:a16="http://schemas.microsoft.com/office/drawing/2014/main" val="1070881348"/>
                    </a:ext>
                  </a:extLst>
                </a:gridCol>
                <a:gridCol w="1199072">
                  <a:extLst>
                    <a:ext uri="{9D8B030D-6E8A-4147-A177-3AD203B41FA5}">
                      <a16:colId xmlns:a16="http://schemas.microsoft.com/office/drawing/2014/main" val="681253575"/>
                    </a:ext>
                  </a:extLst>
                </a:gridCol>
                <a:gridCol w="1026543">
                  <a:extLst>
                    <a:ext uri="{9D8B030D-6E8A-4147-A177-3AD203B41FA5}">
                      <a16:colId xmlns:a16="http://schemas.microsoft.com/office/drawing/2014/main" val="1848474606"/>
                    </a:ext>
                  </a:extLst>
                </a:gridCol>
                <a:gridCol w="508959">
                  <a:extLst>
                    <a:ext uri="{9D8B030D-6E8A-4147-A177-3AD203B41FA5}">
                      <a16:colId xmlns:a16="http://schemas.microsoft.com/office/drawing/2014/main" val="356358276"/>
                    </a:ext>
                  </a:extLst>
                </a:gridCol>
                <a:gridCol w="750498">
                  <a:extLst>
                    <a:ext uri="{9D8B030D-6E8A-4147-A177-3AD203B41FA5}">
                      <a16:colId xmlns:a16="http://schemas.microsoft.com/office/drawing/2014/main" val="3452526377"/>
                    </a:ext>
                  </a:extLst>
                </a:gridCol>
                <a:gridCol w="1380224">
                  <a:extLst>
                    <a:ext uri="{9D8B030D-6E8A-4147-A177-3AD203B41FA5}">
                      <a16:colId xmlns:a16="http://schemas.microsoft.com/office/drawing/2014/main" val="841492197"/>
                    </a:ext>
                  </a:extLst>
                </a:gridCol>
              </a:tblGrid>
              <a:tr h="612474">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a:t>
                      </a:r>
                      <a:r>
                        <a:rPr lang="en-US" sz="1050" b="1" i="0" u="none" strike="noStrike" dirty="0" err="1">
                          <a:solidFill>
                            <a:srgbClr val="FFFFFF"/>
                          </a:solidFill>
                          <a:effectLst/>
                          <a:latin typeface="Arial" panose="020B0604020202020204" pitchFamily="34" charset="0"/>
                          <a:cs typeface="Arial" panose="020B0604020202020204" pitchFamily="34" charset="0"/>
                        </a:rPr>
                        <a:t>larg</a:t>
                      </a:r>
                      <a:endParaRPr lang="en-US" sz="105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a:t>
                      </a:r>
                      <a:r>
                        <a:rPr lang="en-US" sz="1050" b="1" i="0" u="none" strike="noStrike" dirty="0" err="1">
                          <a:solidFill>
                            <a:srgbClr val="FFFFFF"/>
                          </a:solidFill>
                          <a:effectLst/>
                          <a:latin typeface="Arial" panose="020B0604020202020204" pitchFamily="34" charset="0"/>
                          <a:cs typeface="Arial" panose="020B0604020202020204" pitchFamily="34" charset="0"/>
                        </a:rPr>
                        <a:t>restrâns</a:t>
                      </a:r>
                      <a:r>
                        <a:rPr lang="en-US" sz="105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1050" b="1" i="0" u="none" strike="noStrike">
                          <a:solidFill>
                            <a:srgbClr val="FFFFFF"/>
                          </a:solidFill>
                          <a:effectLst/>
                          <a:latin typeface="Arial" panose="020B0604020202020204" pitchFamily="34" charset="0"/>
                          <a:cs typeface="Arial" panose="020B0604020202020204" pitchFamily="34" charset="0"/>
                        </a:rPr>
                        <a:t>Domeniu detaliat ISCED</a:t>
                      </a: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fundamental cf. HG </a:t>
                      </a:r>
                      <a:r>
                        <a:rPr lang="en-US" sz="1050" b="1" i="0" u="none" strike="noStrike" dirty="0" err="1">
                          <a:solidFill>
                            <a:srgbClr val="FFFFFF"/>
                          </a:solidFill>
                          <a:effectLst/>
                          <a:latin typeface="Arial" panose="020B0604020202020204" pitchFamily="34" charset="0"/>
                          <a:cs typeface="Arial" panose="020B0604020202020204" pitchFamily="34" charset="0"/>
                        </a:rPr>
                        <a:t>nr</a:t>
                      </a:r>
                      <a:r>
                        <a:rPr lang="en-US" sz="105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Ramura</a:t>
                      </a:r>
                      <a:r>
                        <a:rPr lang="en-US" sz="1050" b="1" i="0" u="none" strike="noStrike" dirty="0">
                          <a:solidFill>
                            <a:srgbClr val="FFFFFF"/>
                          </a:solidFill>
                          <a:effectLst/>
                          <a:latin typeface="Arial" panose="020B0604020202020204" pitchFamily="34" charset="0"/>
                          <a:cs typeface="Arial" panose="020B0604020202020204" pitchFamily="34" charset="0"/>
                        </a:rPr>
                        <a:t> de </a:t>
                      </a:r>
                      <a:r>
                        <a:rPr lang="en-US" sz="1050" b="1" i="0" u="none" strike="noStrike" dirty="0" err="1">
                          <a:solidFill>
                            <a:srgbClr val="FFFFFF"/>
                          </a:solidFill>
                          <a:effectLst/>
                          <a:latin typeface="Arial" panose="020B0604020202020204" pitchFamily="34" charset="0"/>
                          <a:cs typeface="Arial" panose="020B0604020202020204" pitchFamily="34" charset="0"/>
                        </a:rPr>
                        <a:t>știință</a:t>
                      </a:r>
                      <a:r>
                        <a:rPr lang="en-US" sz="1050" b="1" i="0" u="none" strike="noStrike" dirty="0">
                          <a:solidFill>
                            <a:srgbClr val="FFFFFF"/>
                          </a:solidFill>
                          <a:effectLst/>
                          <a:latin typeface="Arial" panose="020B0604020202020204" pitchFamily="34" charset="0"/>
                          <a:cs typeface="Arial" panose="020B0604020202020204" pitchFamily="34" charset="0"/>
                        </a:rPr>
                        <a:t> cf. HG </a:t>
                      </a:r>
                      <a:r>
                        <a:rPr lang="en-US" sz="1050" b="1" i="0" u="none" strike="noStrike" dirty="0" err="1">
                          <a:solidFill>
                            <a:srgbClr val="FFFFFF"/>
                          </a:solidFill>
                          <a:effectLst/>
                          <a:latin typeface="Arial" panose="020B0604020202020204" pitchFamily="34" charset="0"/>
                          <a:cs typeface="Arial" panose="020B0604020202020204" pitchFamily="34" charset="0"/>
                        </a:rPr>
                        <a:t>nr</a:t>
                      </a:r>
                      <a:r>
                        <a:rPr lang="en-US" sz="105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DL </a:t>
                      </a:r>
                      <a:r>
                        <a:rPr lang="en-US" sz="1050" b="1" i="0" u="none" strike="noStrike" dirty="0" err="1">
                          <a:solidFill>
                            <a:srgbClr val="FFFFFF"/>
                          </a:solidFill>
                          <a:effectLst/>
                          <a:latin typeface="Arial" panose="020B0604020202020204" pitchFamily="34" charset="0"/>
                          <a:cs typeface="Arial" panose="020B0604020202020204" pitchFamily="34" charset="0"/>
                        </a:rPr>
                        <a:t>cf</a:t>
                      </a:r>
                      <a:r>
                        <a:rPr lang="en-US" sz="105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de </a:t>
                      </a:r>
                      <a:r>
                        <a:rPr lang="en-US" sz="1050" b="1" i="0" u="none" strike="noStrike" dirty="0" err="1">
                          <a:solidFill>
                            <a:srgbClr val="FFFFFF"/>
                          </a:solidFill>
                          <a:effectLst/>
                          <a:latin typeface="Arial" panose="020B0604020202020204" pitchFamily="34" charset="0"/>
                          <a:cs typeface="Arial" panose="020B0604020202020204" pitchFamily="34" charset="0"/>
                        </a:rPr>
                        <a:t>licență</a:t>
                      </a:r>
                      <a:r>
                        <a:rPr lang="en-US" sz="105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105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105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105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541265">
                <a:tc>
                  <a:txBody>
                    <a:bodyPr/>
                    <a:lstStyle/>
                    <a:p>
                      <a:pPr algn="l" fontAlgn="ctr"/>
                      <a:r>
                        <a:rPr lang="en-US" sz="1000" b="1" i="0" u="none" strike="noStrike" dirty="0">
                          <a:solidFill>
                            <a:srgbClr val="000000"/>
                          </a:solidFill>
                          <a:effectLst/>
                          <a:latin typeface="Arial" panose="020B0604020202020204" pitchFamily="34" charset="0"/>
                        </a:rPr>
                        <a:t>02 </a:t>
                      </a:r>
                    </a:p>
                  </a:txBody>
                  <a:tcPr marL="9525" marR="9525" marT="9525" marB="0" anchor="ctr"/>
                </a:tc>
                <a:tc>
                  <a:txBody>
                    <a:bodyPr/>
                    <a:lstStyle/>
                    <a:p>
                      <a:pPr algn="l" fontAlgn="ctr"/>
                      <a:r>
                        <a:rPr lang="en-US" sz="1000" b="1" i="0" u="none" strike="noStrike" dirty="0" smtClean="0">
                          <a:solidFill>
                            <a:srgbClr val="000000"/>
                          </a:solidFill>
                          <a:effectLst/>
                          <a:latin typeface="Arial" panose="020B0604020202020204" pitchFamily="34" charset="0"/>
                        </a:rPr>
                        <a:t>Arte </a:t>
                      </a:r>
                      <a:r>
                        <a:rPr lang="en-US" sz="1000" b="1" i="0" u="none" strike="noStrike" dirty="0" err="1" smtClean="0">
                          <a:solidFill>
                            <a:srgbClr val="000000"/>
                          </a:solidFill>
                          <a:effectLst/>
                          <a:latin typeface="Arial" panose="020B0604020202020204" pitchFamily="34" charset="0"/>
                        </a:rPr>
                        <a:t>şi</a:t>
                      </a:r>
                      <a:r>
                        <a:rPr lang="en-US" sz="1000" b="1" i="0" u="none" strike="noStrike" dirty="0" smtClean="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ştiinţe</a:t>
                      </a:r>
                      <a:r>
                        <a:rPr lang="en-US" sz="1000" b="1" i="0" u="none" strike="noStrike" dirty="0" smtClean="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umaniste</a:t>
                      </a:r>
                      <a:r>
                        <a:rPr lang="en-US" sz="1000" b="1" i="0" u="none" strike="noStrike" dirty="0" smtClean="0">
                          <a:solidFill>
                            <a:srgbClr val="000000"/>
                          </a:solidFill>
                          <a:effectLst/>
                          <a:latin typeface="Arial" panose="020B0604020202020204" pitchFamily="34" charset="0"/>
                        </a:rPr>
                        <a:t> (Arts and humanities)</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023</a:t>
                      </a:r>
                    </a:p>
                  </a:txBody>
                  <a:tcPr marL="9525" marR="9525" marT="9525" marB="0" anchor="ctr"/>
                </a:tc>
                <a:tc>
                  <a:txBody>
                    <a:bodyPr/>
                    <a:lstStyle/>
                    <a:p>
                      <a:pPr algn="l" fontAlgn="ctr"/>
                      <a:r>
                        <a:rPr lang="en-US" sz="1050" b="1" i="0" u="none" strike="noStrike" dirty="0" smtClean="0">
                          <a:solidFill>
                            <a:srgbClr val="000000"/>
                          </a:solidFill>
                          <a:effectLst/>
                          <a:latin typeface="Arial" panose="020B0604020202020204" pitchFamily="34" charset="0"/>
                          <a:cs typeface="Arial" panose="020B0604020202020204" pitchFamily="34" charset="0"/>
                        </a:rPr>
                        <a:t>Limbi</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Languages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0231</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Însuşirea</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limbilor</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a:t>
                      </a:r>
                      <a:r>
                        <a:rPr lang="ro-RO" sz="1050" b="1" i="0" u="none" strike="noStrike" dirty="0" err="1" smtClean="0">
                          <a:solidFill>
                            <a:srgbClr val="000000"/>
                          </a:solidFill>
                          <a:effectLst/>
                          <a:latin typeface="Arial" panose="020B0604020202020204" pitchFamily="34" charset="0"/>
                          <a:cs typeface="Arial" panose="020B0604020202020204" pitchFamily="34" charset="0"/>
                        </a:rPr>
                        <a:t>Language</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acquisition</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pt-BR" sz="1050" b="0" i="0" u="none" strike="noStrike" dirty="0">
                          <a:solidFill>
                            <a:srgbClr val="000000"/>
                          </a:solidFill>
                          <a:effectLst/>
                          <a:latin typeface="Arial" panose="020B0604020202020204" pitchFamily="34" charset="0"/>
                          <a:cs typeface="Arial" panose="020B0604020202020204" pitchFamily="34" charset="0"/>
                        </a:rPr>
                        <a:t>50. </a:t>
                      </a:r>
                      <a:r>
                        <a:rPr lang="pt-BR" sz="1050" b="0" i="0" u="none" strike="noStrike" dirty="0" err="1">
                          <a:solidFill>
                            <a:srgbClr val="000000"/>
                          </a:solidFill>
                          <a:effectLst/>
                          <a:latin typeface="Arial" panose="020B0604020202020204" pitchFamily="34" charset="0"/>
                          <a:cs typeface="Arial" panose="020B0604020202020204" pitchFamily="34" charset="0"/>
                        </a:rPr>
                        <a:t>Științe</a:t>
                      </a:r>
                      <a:r>
                        <a:rPr lang="pt-BR" sz="1050" b="0" i="0" u="none" strike="noStrike" dirty="0">
                          <a:solidFill>
                            <a:srgbClr val="000000"/>
                          </a:solidFill>
                          <a:effectLst/>
                          <a:latin typeface="Arial" panose="020B0604020202020204" pitchFamily="34" charset="0"/>
                          <a:cs typeface="Arial" panose="020B0604020202020204" pitchFamily="34" charset="0"/>
                        </a:rPr>
                        <a:t> </a:t>
                      </a:r>
                      <a:r>
                        <a:rPr lang="pt-BR" sz="1050" b="0" i="0" u="none" strike="noStrike" dirty="0" err="1">
                          <a:solidFill>
                            <a:srgbClr val="000000"/>
                          </a:solidFill>
                          <a:effectLst/>
                          <a:latin typeface="Arial" panose="020B0604020202020204" pitchFamily="34" charset="0"/>
                          <a:cs typeface="Arial" panose="020B0604020202020204" pitchFamily="34" charset="0"/>
                        </a:rPr>
                        <a:t>umaniste</a:t>
                      </a:r>
                      <a:r>
                        <a:rPr lang="pt-BR" sz="1050" b="0" i="0" u="none" strike="noStrike" dirty="0">
                          <a:solidFill>
                            <a:srgbClr val="000000"/>
                          </a:solidFill>
                          <a:effectLst/>
                          <a:latin typeface="Arial" panose="020B0604020202020204" pitchFamily="34" charset="0"/>
                          <a:cs typeface="Arial" panose="020B0604020202020204" pitchFamily="34" charset="0"/>
                        </a:rPr>
                        <a:t> </a:t>
                      </a:r>
                      <a:r>
                        <a:rPr lang="pt-BR" sz="1050" b="0" i="0" u="none" strike="noStrike" dirty="0" err="1">
                          <a:solidFill>
                            <a:srgbClr val="000000"/>
                          </a:solidFill>
                          <a:effectLst/>
                          <a:latin typeface="Arial" panose="020B0604020202020204" pitchFamily="34" charset="0"/>
                          <a:cs typeface="Arial" panose="020B0604020202020204" pitchFamily="34" charset="0"/>
                        </a:rPr>
                        <a:t>și</a:t>
                      </a:r>
                      <a:r>
                        <a:rPr lang="pt-BR" sz="1050" b="0" i="0" u="none" strike="noStrike" dirty="0">
                          <a:solidFill>
                            <a:srgbClr val="000000"/>
                          </a:solidFill>
                          <a:effectLst/>
                          <a:latin typeface="Arial" panose="020B0604020202020204" pitchFamily="34" charset="0"/>
                          <a:cs typeface="Arial" panose="020B0604020202020204" pitchFamily="34" charset="0"/>
                        </a:rPr>
                        <a:t> arte </a:t>
                      </a:r>
                    </a:p>
                  </a:txBody>
                  <a:tcPr marL="9525" marR="9525" marT="9525" marB="0" anchor="ctr"/>
                </a:tc>
                <a:tc>
                  <a:txBody>
                    <a:bodyPr/>
                    <a:lstStyle/>
                    <a:p>
                      <a:pPr algn="l" fontAlgn="ctr"/>
                      <a:r>
                        <a:rPr lang="en-US" sz="1050" b="0" i="0" u="none" strike="noStrike">
                          <a:solidFill>
                            <a:srgbClr val="000000"/>
                          </a:solidFill>
                          <a:effectLst/>
                          <a:latin typeface="Arial" panose="020B0604020202020204" pitchFamily="34" charset="0"/>
                          <a:cs typeface="Arial" panose="020B0604020202020204" pitchFamily="34" charset="0"/>
                        </a:rPr>
                        <a:t>Filologie </a:t>
                      </a:r>
                    </a:p>
                  </a:txBody>
                  <a:tcPr marL="9525" marR="9525" marT="9525" marB="0" anchor="ctr"/>
                </a:tc>
                <a:tc>
                  <a:txBody>
                    <a:bodyPr/>
                    <a:lstStyle/>
                    <a:p>
                      <a:pPr algn="l" fontAlgn="ctr"/>
                      <a:r>
                        <a:rPr lang="en-US" sz="1050" b="0" i="0" u="none" strike="noStrike">
                          <a:solidFill>
                            <a:srgbClr val="000000"/>
                          </a:solidFill>
                          <a:effectLst/>
                          <a:latin typeface="Arial" panose="020B0604020202020204" pitchFamily="34" charset="0"/>
                          <a:cs typeface="Arial" panose="020B0604020202020204" pitchFamily="34" charset="0"/>
                        </a:rPr>
                        <a:t>30</a:t>
                      </a:r>
                    </a:p>
                  </a:txBody>
                  <a:tcPr marL="9525" marR="9525" marT="9525" marB="0" anchor="ctr"/>
                </a:tc>
                <a:tc>
                  <a:txBody>
                    <a:bodyPr/>
                    <a:lstStyle/>
                    <a:p>
                      <a:pPr algn="l" fontAlgn="b"/>
                      <a:r>
                        <a:rPr lang="en-US" sz="1050" b="0" i="0" u="none" strike="noStrike">
                          <a:solidFill>
                            <a:srgbClr val="000000"/>
                          </a:solidFill>
                          <a:effectLst/>
                          <a:latin typeface="Arial" panose="020B0604020202020204" pitchFamily="34" charset="0"/>
                          <a:cs typeface="Arial" panose="020B0604020202020204" pitchFamily="34" charset="0"/>
                        </a:rPr>
                        <a:t>Limbi moderne aplicate</a:t>
                      </a:r>
                    </a:p>
                  </a:txBody>
                  <a:tcPr marL="9525" marR="9525" marT="9525" marB="0" anchor="ctr"/>
                </a:tc>
                <a:tc>
                  <a:txBody>
                    <a:bodyPr/>
                    <a:lstStyle/>
                    <a:p>
                      <a:pPr algn="l" fontAlgn="b"/>
                      <a:r>
                        <a:rPr lang="en-US" sz="1050" b="0" i="0" u="none" strike="noStrike" dirty="0" err="1">
                          <a:solidFill>
                            <a:srgbClr val="000000"/>
                          </a:solidFill>
                          <a:effectLst/>
                          <a:latin typeface="Arial" panose="020B0604020202020204" pitchFamily="34" charset="0"/>
                          <a:cs typeface="Arial" panose="020B0604020202020204" pitchFamily="34" charset="0"/>
                        </a:rPr>
                        <a:t>Traducere</a:t>
                      </a:r>
                      <a:r>
                        <a:rPr lang="en-US" sz="1050" b="0" i="0" u="none" strike="noStrike" dirty="0">
                          <a:solidFill>
                            <a:srgbClr val="000000"/>
                          </a:solidFill>
                          <a:effectLst/>
                          <a:latin typeface="Arial" panose="020B0604020202020204" pitchFamily="34" charset="0"/>
                          <a:cs typeface="Arial" panose="020B0604020202020204" pitchFamily="34" charset="0"/>
                        </a:rPr>
                        <a:t> </a:t>
                      </a:r>
                      <a:r>
                        <a:rPr lang="en-US" sz="1050" b="0" i="0" u="none" strike="noStrike" dirty="0" err="1">
                          <a:solidFill>
                            <a:srgbClr val="000000"/>
                          </a:solidFill>
                          <a:effectLst/>
                          <a:latin typeface="Arial" panose="020B0604020202020204" pitchFamily="34" charset="0"/>
                          <a:cs typeface="Arial" panose="020B0604020202020204" pitchFamily="34" charset="0"/>
                        </a:rPr>
                        <a:t>și</a:t>
                      </a:r>
                      <a:r>
                        <a:rPr lang="en-US" sz="1050" b="0" i="0" u="none" strike="noStrike" dirty="0">
                          <a:solidFill>
                            <a:srgbClr val="000000"/>
                          </a:solidFill>
                          <a:effectLst/>
                          <a:latin typeface="Arial" panose="020B0604020202020204" pitchFamily="34" charset="0"/>
                          <a:cs typeface="Arial" panose="020B0604020202020204" pitchFamily="34" charset="0"/>
                        </a:rPr>
                        <a:t> </a:t>
                      </a:r>
                      <a:r>
                        <a:rPr lang="en-US" sz="1050" b="0" i="0" u="none" strike="noStrike" dirty="0" err="1">
                          <a:solidFill>
                            <a:srgbClr val="000000"/>
                          </a:solidFill>
                          <a:effectLst/>
                          <a:latin typeface="Arial" panose="020B0604020202020204" pitchFamily="34" charset="0"/>
                          <a:cs typeface="Arial" panose="020B0604020202020204" pitchFamily="34" charset="0"/>
                        </a:rPr>
                        <a:t>interpretare</a:t>
                      </a:r>
                      <a:endParaRPr lang="en-US"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083815471"/>
                  </a:ext>
                </a:extLst>
              </a:tr>
            </a:tbl>
          </a:graphicData>
        </a:graphic>
      </p:graphicFrame>
      <p:sp>
        <p:nvSpPr>
          <p:cNvPr id="4" name="Slide Number Placeholder 3"/>
          <p:cNvSpPr>
            <a:spLocks noGrp="1"/>
          </p:cNvSpPr>
          <p:nvPr>
            <p:ph type="sldNum" sz="quarter" idx="12"/>
          </p:nvPr>
        </p:nvSpPr>
        <p:spPr>
          <a:xfrm>
            <a:off x="9257581" y="6364977"/>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
        <p:nvSpPr>
          <p:cNvPr id="5" name="Title 1"/>
          <p:cNvSpPr txBox="1">
            <a:spLocks/>
          </p:cNvSpPr>
          <p:nvPr/>
        </p:nvSpPr>
        <p:spPr>
          <a:xfrm>
            <a:off x="879890" y="3695239"/>
            <a:ext cx="10515600" cy="65878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dirty="0" smtClean="0"/>
              <a:t>7-INGINERIE, PRODUCŢIE ŞI CONSTRUCŢII </a:t>
            </a:r>
            <a:endParaRPr lang="en-US" sz="4000" dirty="0"/>
          </a:p>
        </p:txBody>
      </p:sp>
      <p:graphicFrame>
        <p:nvGraphicFramePr>
          <p:cNvPr id="9" name="Content Placeholder 7"/>
          <p:cNvGraphicFramePr>
            <a:graphicFrameLocks/>
          </p:cNvGraphicFramePr>
          <p:nvPr>
            <p:extLst>
              <p:ext uri="{D42A27DB-BD31-4B8C-83A1-F6EECF244321}">
                <p14:modId xmlns:p14="http://schemas.microsoft.com/office/powerpoint/2010/main" val="1031050851"/>
              </p:ext>
            </p:extLst>
          </p:nvPr>
        </p:nvGraphicFramePr>
        <p:xfrm>
          <a:off x="551076" y="4630561"/>
          <a:ext cx="11033185" cy="1449705"/>
        </p:xfrm>
        <a:graphic>
          <a:graphicData uri="http://schemas.openxmlformats.org/drawingml/2006/table">
            <a:tbl>
              <a:tblPr firstRow="1" bandRow="1">
                <a:tableStyleId>{5C22544A-7EE6-4342-B048-85BDC9FD1C3A}</a:tableStyleId>
              </a:tblPr>
              <a:tblGrid>
                <a:gridCol w="470416">
                  <a:extLst>
                    <a:ext uri="{9D8B030D-6E8A-4147-A177-3AD203B41FA5}">
                      <a16:colId xmlns:a16="http://schemas.microsoft.com/office/drawing/2014/main" val="3479280633"/>
                    </a:ext>
                  </a:extLst>
                </a:gridCol>
                <a:gridCol w="1824213">
                  <a:extLst>
                    <a:ext uri="{9D8B030D-6E8A-4147-A177-3AD203B41FA5}">
                      <a16:colId xmlns:a16="http://schemas.microsoft.com/office/drawing/2014/main" val="3592804414"/>
                    </a:ext>
                  </a:extLst>
                </a:gridCol>
                <a:gridCol w="534837">
                  <a:extLst>
                    <a:ext uri="{9D8B030D-6E8A-4147-A177-3AD203B41FA5}">
                      <a16:colId xmlns:a16="http://schemas.microsoft.com/office/drawing/2014/main" val="674651432"/>
                    </a:ext>
                  </a:extLst>
                </a:gridCol>
                <a:gridCol w="1328468">
                  <a:extLst>
                    <a:ext uri="{9D8B030D-6E8A-4147-A177-3AD203B41FA5}">
                      <a16:colId xmlns:a16="http://schemas.microsoft.com/office/drawing/2014/main" val="2017228955"/>
                    </a:ext>
                  </a:extLst>
                </a:gridCol>
                <a:gridCol w="508959">
                  <a:extLst>
                    <a:ext uri="{9D8B030D-6E8A-4147-A177-3AD203B41FA5}">
                      <a16:colId xmlns:a16="http://schemas.microsoft.com/office/drawing/2014/main" val="1882717908"/>
                    </a:ext>
                  </a:extLst>
                </a:gridCol>
                <a:gridCol w="1302589">
                  <a:extLst>
                    <a:ext uri="{9D8B030D-6E8A-4147-A177-3AD203B41FA5}">
                      <a16:colId xmlns:a16="http://schemas.microsoft.com/office/drawing/2014/main" val="1242605637"/>
                    </a:ext>
                  </a:extLst>
                </a:gridCol>
                <a:gridCol w="198407">
                  <a:extLst>
                    <a:ext uri="{9D8B030D-6E8A-4147-A177-3AD203B41FA5}">
                      <a16:colId xmlns:a16="http://schemas.microsoft.com/office/drawing/2014/main" val="1070881348"/>
                    </a:ext>
                  </a:extLst>
                </a:gridCol>
                <a:gridCol w="1297984">
                  <a:extLst>
                    <a:ext uri="{9D8B030D-6E8A-4147-A177-3AD203B41FA5}">
                      <a16:colId xmlns:a16="http://schemas.microsoft.com/office/drawing/2014/main" val="681253575"/>
                    </a:ext>
                  </a:extLst>
                </a:gridCol>
                <a:gridCol w="927631">
                  <a:extLst>
                    <a:ext uri="{9D8B030D-6E8A-4147-A177-3AD203B41FA5}">
                      <a16:colId xmlns:a16="http://schemas.microsoft.com/office/drawing/2014/main" val="1848474606"/>
                    </a:ext>
                  </a:extLst>
                </a:gridCol>
                <a:gridCol w="571560">
                  <a:extLst>
                    <a:ext uri="{9D8B030D-6E8A-4147-A177-3AD203B41FA5}">
                      <a16:colId xmlns:a16="http://schemas.microsoft.com/office/drawing/2014/main" val="356358276"/>
                    </a:ext>
                  </a:extLst>
                </a:gridCol>
                <a:gridCol w="765544">
                  <a:extLst>
                    <a:ext uri="{9D8B030D-6E8A-4147-A177-3AD203B41FA5}">
                      <a16:colId xmlns:a16="http://schemas.microsoft.com/office/drawing/2014/main" val="3452526377"/>
                    </a:ext>
                  </a:extLst>
                </a:gridCol>
                <a:gridCol w="1302577">
                  <a:extLst>
                    <a:ext uri="{9D8B030D-6E8A-4147-A177-3AD203B41FA5}">
                      <a16:colId xmlns:a16="http://schemas.microsoft.com/office/drawing/2014/main" val="841492197"/>
                    </a:ext>
                  </a:extLst>
                </a:gridCol>
              </a:tblGrid>
              <a:tr h="383914">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a:t>
                      </a:r>
                      <a:r>
                        <a:rPr lang="en-US" sz="1050" b="1" i="0" u="none" strike="noStrike" dirty="0" err="1">
                          <a:solidFill>
                            <a:srgbClr val="FFFFFF"/>
                          </a:solidFill>
                          <a:effectLst/>
                          <a:latin typeface="Arial" panose="020B0604020202020204" pitchFamily="34" charset="0"/>
                          <a:cs typeface="Arial" panose="020B0604020202020204" pitchFamily="34" charset="0"/>
                        </a:rPr>
                        <a:t>larg</a:t>
                      </a:r>
                      <a:endParaRPr lang="en-US" sz="105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a:t>
                      </a:r>
                      <a:r>
                        <a:rPr lang="en-US" sz="1050" b="1" i="0" u="none" strike="noStrike" dirty="0" err="1">
                          <a:solidFill>
                            <a:srgbClr val="FFFFFF"/>
                          </a:solidFill>
                          <a:effectLst/>
                          <a:latin typeface="Arial" panose="020B0604020202020204" pitchFamily="34" charset="0"/>
                          <a:cs typeface="Arial" panose="020B0604020202020204" pitchFamily="34" charset="0"/>
                        </a:rPr>
                        <a:t>restrâns</a:t>
                      </a:r>
                      <a:r>
                        <a:rPr lang="en-US" sz="105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1050" b="1" i="0" u="none" strike="noStrike">
                          <a:solidFill>
                            <a:srgbClr val="FFFFFF"/>
                          </a:solidFill>
                          <a:effectLst/>
                          <a:latin typeface="Arial" panose="020B0604020202020204" pitchFamily="34" charset="0"/>
                          <a:cs typeface="Arial" panose="020B0604020202020204" pitchFamily="34" charset="0"/>
                        </a:rPr>
                        <a:t>Domeniu detaliat ISCED</a:t>
                      </a: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fundamental cf. HG </a:t>
                      </a:r>
                      <a:r>
                        <a:rPr lang="en-US" sz="1050" b="1" i="0" u="none" strike="noStrike" dirty="0" err="1">
                          <a:solidFill>
                            <a:srgbClr val="FFFFFF"/>
                          </a:solidFill>
                          <a:effectLst/>
                          <a:latin typeface="Arial" panose="020B0604020202020204" pitchFamily="34" charset="0"/>
                          <a:cs typeface="Arial" panose="020B0604020202020204" pitchFamily="34" charset="0"/>
                        </a:rPr>
                        <a:t>nr</a:t>
                      </a:r>
                      <a:r>
                        <a:rPr lang="en-US" sz="105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Ramura</a:t>
                      </a:r>
                      <a:r>
                        <a:rPr lang="en-US" sz="1050" b="1" i="0" u="none" strike="noStrike" dirty="0">
                          <a:solidFill>
                            <a:srgbClr val="FFFFFF"/>
                          </a:solidFill>
                          <a:effectLst/>
                          <a:latin typeface="Arial" panose="020B0604020202020204" pitchFamily="34" charset="0"/>
                          <a:cs typeface="Arial" panose="020B0604020202020204" pitchFamily="34" charset="0"/>
                        </a:rPr>
                        <a:t> de </a:t>
                      </a:r>
                      <a:r>
                        <a:rPr lang="en-US" sz="1050" b="1" i="0" u="none" strike="noStrike" dirty="0" err="1">
                          <a:solidFill>
                            <a:srgbClr val="FFFFFF"/>
                          </a:solidFill>
                          <a:effectLst/>
                          <a:latin typeface="Arial" panose="020B0604020202020204" pitchFamily="34" charset="0"/>
                          <a:cs typeface="Arial" panose="020B0604020202020204" pitchFamily="34" charset="0"/>
                        </a:rPr>
                        <a:t>știință</a:t>
                      </a:r>
                      <a:r>
                        <a:rPr lang="en-US" sz="1050" b="1" i="0" u="none" strike="noStrike" dirty="0">
                          <a:solidFill>
                            <a:srgbClr val="FFFFFF"/>
                          </a:solidFill>
                          <a:effectLst/>
                          <a:latin typeface="Arial" panose="020B0604020202020204" pitchFamily="34" charset="0"/>
                          <a:cs typeface="Arial" panose="020B0604020202020204" pitchFamily="34" charset="0"/>
                        </a:rPr>
                        <a:t> cf. HG </a:t>
                      </a:r>
                      <a:r>
                        <a:rPr lang="en-US" sz="1050" b="1" i="0" u="none" strike="noStrike" dirty="0" err="1">
                          <a:solidFill>
                            <a:srgbClr val="FFFFFF"/>
                          </a:solidFill>
                          <a:effectLst/>
                          <a:latin typeface="Arial" panose="020B0604020202020204" pitchFamily="34" charset="0"/>
                          <a:cs typeface="Arial" panose="020B0604020202020204" pitchFamily="34" charset="0"/>
                        </a:rPr>
                        <a:t>nr</a:t>
                      </a:r>
                      <a:r>
                        <a:rPr lang="en-US" sz="105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DL </a:t>
                      </a:r>
                      <a:r>
                        <a:rPr lang="en-US" sz="1050" b="1" i="0" u="none" strike="noStrike" dirty="0" err="1">
                          <a:solidFill>
                            <a:srgbClr val="FFFFFF"/>
                          </a:solidFill>
                          <a:effectLst/>
                          <a:latin typeface="Arial" panose="020B0604020202020204" pitchFamily="34" charset="0"/>
                          <a:cs typeface="Arial" panose="020B0604020202020204" pitchFamily="34" charset="0"/>
                        </a:rPr>
                        <a:t>cf</a:t>
                      </a:r>
                      <a:r>
                        <a:rPr lang="en-US" sz="105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de </a:t>
                      </a:r>
                      <a:r>
                        <a:rPr lang="en-US" sz="1050" b="1" i="0" u="none" strike="noStrike" dirty="0" err="1">
                          <a:solidFill>
                            <a:srgbClr val="FFFFFF"/>
                          </a:solidFill>
                          <a:effectLst/>
                          <a:latin typeface="Arial" panose="020B0604020202020204" pitchFamily="34" charset="0"/>
                          <a:cs typeface="Arial" panose="020B0604020202020204" pitchFamily="34" charset="0"/>
                        </a:rPr>
                        <a:t>licență</a:t>
                      </a:r>
                      <a:r>
                        <a:rPr lang="en-US" sz="105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105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105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105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738882">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0712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Tehnologii</a:t>
                      </a:r>
                      <a:r>
                        <a:rPr lang="en-US" sz="1050" b="1" i="0" u="none" strike="noStrike" dirty="0">
                          <a:solidFill>
                            <a:srgbClr val="000000"/>
                          </a:solidFill>
                          <a:effectLst/>
                          <a:latin typeface="Arial" panose="020B0604020202020204" pitchFamily="34" charset="0"/>
                          <a:cs typeface="Arial" panose="020B0604020202020204" pitchFamily="34" charset="0"/>
                        </a:rPr>
                        <a:t> de </a:t>
                      </a:r>
                      <a:r>
                        <a:rPr lang="en-US" sz="1050" b="1" i="0" u="none" strike="noStrike" dirty="0" err="1">
                          <a:solidFill>
                            <a:srgbClr val="000000"/>
                          </a:solidFill>
                          <a:effectLst/>
                          <a:latin typeface="Arial" panose="020B0604020202020204" pitchFamily="34" charset="0"/>
                          <a:cs typeface="Arial" panose="020B0604020202020204" pitchFamily="34" charset="0"/>
                        </a:rPr>
                        <a:t>protecţia</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mediului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înconjurător</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Environmental</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protection</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technology</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20. </a:t>
                      </a:r>
                      <a:r>
                        <a:rPr lang="en-US" sz="1000" b="0" i="0" u="none" strike="noStrike" dirty="0" err="1">
                          <a:solidFill>
                            <a:srgbClr val="000000"/>
                          </a:solidFill>
                          <a:effectLst/>
                          <a:latin typeface="Arial" panose="020B0604020202020204" pitchFamily="34" charset="0"/>
                          <a:cs typeface="Arial" panose="020B0604020202020204" pitchFamily="34" charset="0"/>
                        </a:rPr>
                        <a:t>Științe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dirty="0">
                          <a:solidFill>
                            <a:srgbClr val="000000"/>
                          </a:solidFill>
                          <a:effectLst/>
                          <a:latin typeface="Arial" panose="020B0604020202020204" pitchFamily="34" charset="0"/>
                          <a:cs typeface="Arial" panose="020B0604020202020204" pitchFamily="34" charset="0"/>
                        </a:rPr>
                        <a:t>190</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Ingineria</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mediului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it-IT" sz="1000" b="0" i="0" u="none" strike="noStrike" dirty="0" err="1">
                          <a:solidFill>
                            <a:srgbClr val="000000"/>
                          </a:solidFill>
                          <a:effectLst/>
                          <a:latin typeface="Arial" panose="020B0604020202020204" pitchFamily="34" charset="0"/>
                          <a:cs typeface="Arial" panose="020B0604020202020204" pitchFamily="34" charset="0"/>
                        </a:rPr>
                        <a:t>Ingineria</a:t>
                      </a:r>
                      <a:r>
                        <a:rPr lang="it-IT" sz="1000" b="0" i="0" u="none" strike="noStrike" dirty="0">
                          <a:solidFill>
                            <a:srgbClr val="000000"/>
                          </a:solidFill>
                          <a:effectLst/>
                          <a:latin typeface="Arial" panose="020B0604020202020204" pitchFamily="34" charset="0"/>
                          <a:cs typeface="Arial" panose="020B0604020202020204" pitchFamily="34" charset="0"/>
                        </a:rPr>
                        <a:t> </a:t>
                      </a:r>
                      <a:r>
                        <a:rPr lang="it-IT" sz="1000" b="0" i="0" u="none" strike="noStrike" dirty="0" err="1" smtClean="0">
                          <a:solidFill>
                            <a:srgbClr val="000000"/>
                          </a:solidFill>
                          <a:effectLst/>
                          <a:latin typeface="Arial" panose="020B0604020202020204" pitchFamily="34" charset="0"/>
                          <a:cs typeface="Arial" panose="020B0604020202020204" pitchFamily="34" charset="0"/>
                        </a:rPr>
                        <a:t>mediului</a:t>
                      </a:r>
                      <a:endParaRPr lang="it-IT"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083815471"/>
                  </a:ext>
                </a:extLst>
              </a:tr>
            </a:tbl>
          </a:graphicData>
        </a:graphic>
      </p:graphicFrame>
    </p:spTree>
    <p:extLst>
      <p:ext uri="{BB962C8B-B14F-4D97-AF65-F5344CB8AC3E}">
        <p14:creationId xmlns:p14="http://schemas.microsoft.com/office/powerpoint/2010/main" val="562545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5672" y="1998732"/>
            <a:ext cx="10515600" cy="4338698"/>
          </a:xfrm>
        </p:spPr>
        <p:txBody>
          <a:bodyPr>
            <a:normAutofit/>
          </a:bodyPr>
          <a:lstStyle/>
          <a:p>
            <a:pPr marL="0" indent="0">
              <a:buNone/>
            </a:pPr>
            <a:r>
              <a:rPr lang="en-US" sz="1500" dirty="0" smtClean="0"/>
              <a:t>ART</a:t>
            </a:r>
            <a:r>
              <a:rPr lang="en-US" sz="1500" dirty="0"/>
              <a:t>. 137</a:t>
            </a:r>
          </a:p>
          <a:p>
            <a:r>
              <a:rPr lang="en-US" sz="1500" dirty="0"/>
              <a:t>(1) </a:t>
            </a:r>
            <a:r>
              <a:rPr lang="en-US" sz="1500" b="1" dirty="0" err="1"/>
              <a:t>Programul</a:t>
            </a:r>
            <a:r>
              <a:rPr lang="en-US" sz="1500" b="1" dirty="0"/>
              <a:t> de </a:t>
            </a:r>
            <a:r>
              <a:rPr lang="en-US" sz="1500" b="1" dirty="0" err="1"/>
              <a:t>studii</a:t>
            </a:r>
            <a:r>
              <a:rPr lang="en-US" sz="1500" b="1" dirty="0"/>
              <a:t> </a:t>
            </a:r>
            <a:r>
              <a:rPr lang="en-US" sz="1500" b="1" dirty="0" err="1"/>
              <a:t>universitare</a:t>
            </a:r>
            <a:r>
              <a:rPr lang="en-US" sz="1500" b="1" dirty="0"/>
              <a:t> </a:t>
            </a:r>
            <a:r>
              <a:rPr lang="en-US" sz="1500" dirty="0" err="1"/>
              <a:t>reprezintă</a:t>
            </a:r>
            <a:r>
              <a:rPr lang="en-US" sz="1500" dirty="0"/>
              <a:t> un </a:t>
            </a:r>
            <a:r>
              <a:rPr lang="en-US" sz="1500" dirty="0" err="1"/>
              <a:t>grup</a:t>
            </a:r>
            <a:r>
              <a:rPr lang="en-US" sz="1500" dirty="0"/>
              <a:t> de </a:t>
            </a:r>
            <a:r>
              <a:rPr lang="en-US" sz="1500" dirty="0" err="1"/>
              <a:t>unităţi</a:t>
            </a:r>
            <a:r>
              <a:rPr lang="en-US" sz="1500" dirty="0"/>
              <a:t> </a:t>
            </a:r>
            <a:r>
              <a:rPr lang="en-US" sz="1500" dirty="0" err="1"/>
              <a:t>curriculare</a:t>
            </a:r>
            <a:r>
              <a:rPr lang="en-US" sz="1500" dirty="0"/>
              <a:t> de </a:t>
            </a:r>
            <a:r>
              <a:rPr lang="en-US" sz="1500" dirty="0" err="1"/>
              <a:t>predare</a:t>
            </a:r>
            <a:r>
              <a:rPr lang="en-US" sz="1500" dirty="0"/>
              <a:t>, </a:t>
            </a:r>
            <a:r>
              <a:rPr lang="en-US" sz="1500" dirty="0" err="1" smtClean="0"/>
              <a:t>invăţare,cercetare</a:t>
            </a:r>
            <a:r>
              <a:rPr lang="en-US" sz="1500" dirty="0"/>
              <a:t>, </a:t>
            </a:r>
            <a:r>
              <a:rPr lang="en-US" sz="1500" dirty="0" err="1"/>
              <a:t>aplicaţii</a:t>
            </a:r>
            <a:r>
              <a:rPr lang="en-US" sz="1500" dirty="0"/>
              <a:t> practice </a:t>
            </a:r>
            <a:r>
              <a:rPr lang="en-US" sz="1500" dirty="0" err="1"/>
              <a:t>şi</a:t>
            </a:r>
            <a:r>
              <a:rPr lang="en-US" sz="1500" dirty="0"/>
              <a:t> </a:t>
            </a:r>
            <a:r>
              <a:rPr lang="en-US" sz="1500" dirty="0" err="1"/>
              <a:t>evaluare</a:t>
            </a:r>
            <a:r>
              <a:rPr lang="en-US" sz="1500" dirty="0"/>
              <a:t>, </a:t>
            </a:r>
            <a:r>
              <a:rPr lang="en-US" sz="1500" dirty="0" err="1"/>
              <a:t>planificate</a:t>
            </a:r>
            <a:r>
              <a:rPr lang="en-US" sz="1500" dirty="0"/>
              <a:t> </a:t>
            </a:r>
            <a:r>
              <a:rPr lang="en-US" sz="1500" dirty="0" err="1"/>
              <a:t>astfel</a:t>
            </a:r>
            <a:r>
              <a:rPr lang="en-US" sz="1500" dirty="0"/>
              <a:t> </a:t>
            </a:r>
            <a:r>
              <a:rPr lang="en-US" sz="1500" dirty="0" err="1"/>
              <a:t>incat</a:t>
            </a:r>
            <a:r>
              <a:rPr lang="en-US" sz="1500" dirty="0"/>
              <a:t> </a:t>
            </a:r>
            <a:r>
              <a:rPr lang="en-US" sz="1500" u="sng" dirty="0" err="1"/>
              <a:t>să</a:t>
            </a:r>
            <a:r>
              <a:rPr lang="en-US" sz="1500" u="sng" dirty="0"/>
              <a:t> </a:t>
            </a:r>
            <a:r>
              <a:rPr lang="en-US" sz="1500" u="sng" dirty="0" err="1"/>
              <a:t>ducă</a:t>
            </a:r>
            <a:r>
              <a:rPr lang="en-US" sz="1500" u="sng" dirty="0"/>
              <a:t> la o </a:t>
            </a:r>
            <a:r>
              <a:rPr lang="en-US" sz="1500" u="sng" dirty="0" err="1"/>
              <a:t>calificare</a:t>
            </a:r>
            <a:r>
              <a:rPr lang="en-US" sz="1500" u="sng" dirty="0"/>
              <a:t> </a:t>
            </a:r>
            <a:r>
              <a:rPr lang="en-US" sz="1500" u="sng" dirty="0" err="1" smtClean="0"/>
              <a:t>universitară</a:t>
            </a:r>
            <a:r>
              <a:rPr lang="en-US" sz="1500" u="sng" dirty="0"/>
              <a:t> </a:t>
            </a:r>
            <a:r>
              <a:rPr lang="en-US" sz="1500" u="sng" dirty="0" err="1" smtClean="0"/>
              <a:t>certificată</a:t>
            </a:r>
            <a:r>
              <a:rPr lang="en-US" sz="1500" u="sng" dirty="0" smtClean="0"/>
              <a:t> </a:t>
            </a:r>
            <a:r>
              <a:rPr lang="en-US" sz="1500" u="sng" dirty="0" err="1"/>
              <a:t>printr</a:t>
            </a:r>
            <a:r>
              <a:rPr lang="en-US" sz="1500" u="sng" dirty="0"/>
              <a:t>-o </a:t>
            </a:r>
            <a:r>
              <a:rPr lang="en-US" sz="1500" u="sng" dirty="0" err="1"/>
              <a:t>diplomă</a:t>
            </a:r>
            <a:r>
              <a:rPr lang="en-US" sz="1500" u="sng" dirty="0"/>
              <a:t> </a:t>
            </a:r>
            <a:r>
              <a:rPr lang="en-US" sz="1500" u="sng" dirty="0" err="1"/>
              <a:t>şi</a:t>
            </a:r>
            <a:r>
              <a:rPr lang="en-US" sz="1500" u="sng" dirty="0"/>
              <a:t> </a:t>
            </a:r>
            <a:r>
              <a:rPr lang="en-US" sz="1500" u="sng" dirty="0" err="1"/>
              <a:t>printr</a:t>
            </a:r>
            <a:r>
              <a:rPr lang="en-US" sz="1500" u="sng" dirty="0"/>
              <a:t>-un </a:t>
            </a:r>
            <a:r>
              <a:rPr lang="en-US" sz="1500" u="sng" dirty="0" err="1"/>
              <a:t>supliment</a:t>
            </a:r>
            <a:r>
              <a:rPr lang="en-US" sz="1500" u="sng" dirty="0"/>
              <a:t> de </a:t>
            </a:r>
            <a:r>
              <a:rPr lang="en-US" sz="1500" u="sng" dirty="0" err="1"/>
              <a:t>diplomă</a:t>
            </a:r>
            <a:r>
              <a:rPr lang="en-US" sz="1500" dirty="0"/>
              <a:t>.</a:t>
            </a:r>
          </a:p>
          <a:p>
            <a:r>
              <a:rPr lang="it-IT" sz="1500" dirty="0"/>
              <a:t>(2) </a:t>
            </a:r>
            <a:r>
              <a:rPr lang="it-IT" sz="1500" b="1" dirty="0" err="1"/>
              <a:t>Curriculumul</a:t>
            </a:r>
            <a:r>
              <a:rPr lang="it-IT" sz="1500" b="1" dirty="0"/>
              <a:t> </a:t>
            </a:r>
            <a:r>
              <a:rPr lang="it-IT" sz="1500" b="1" dirty="0" err="1"/>
              <a:t>programului</a:t>
            </a:r>
            <a:r>
              <a:rPr lang="it-IT" sz="1500" b="1" dirty="0"/>
              <a:t> de </a:t>
            </a:r>
            <a:r>
              <a:rPr lang="it-IT" sz="1500" b="1" dirty="0" err="1"/>
              <a:t>studii</a:t>
            </a:r>
            <a:r>
              <a:rPr lang="it-IT" sz="1500" dirty="0"/>
              <a:t> </a:t>
            </a:r>
            <a:r>
              <a:rPr lang="it-IT" sz="1500" dirty="0" err="1"/>
              <a:t>universitare</a:t>
            </a:r>
            <a:r>
              <a:rPr lang="it-IT" sz="1500" dirty="0"/>
              <a:t> este </a:t>
            </a:r>
            <a:r>
              <a:rPr lang="it-IT" sz="1500" b="1" dirty="0" err="1"/>
              <a:t>concordant</a:t>
            </a:r>
            <a:r>
              <a:rPr lang="it-IT" sz="1500" b="1" dirty="0"/>
              <a:t> cu </a:t>
            </a:r>
            <a:r>
              <a:rPr lang="it-IT" sz="1500" b="1" dirty="0" err="1"/>
              <a:t>profilul</a:t>
            </a:r>
            <a:r>
              <a:rPr lang="it-IT" sz="1500" b="1" dirty="0"/>
              <a:t> </a:t>
            </a:r>
            <a:r>
              <a:rPr lang="it-IT" sz="1500" b="1" dirty="0" err="1"/>
              <a:t>calificării</a:t>
            </a:r>
            <a:r>
              <a:rPr lang="it-IT" sz="1500" b="1" dirty="0"/>
              <a:t> </a:t>
            </a:r>
            <a:r>
              <a:rPr lang="it-IT" sz="1500" b="1" dirty="0" err="1"/>
              <a:t>definit</a:t>
            </a:r>
            <a:r>
              <a:rPr lang="it-IT" sz="1500" b="1" dirty="0"/>
              <a:t> </a:t>
            </a:r>
            <a:r>
              <a:rPr lang="it-IT" sz="1500" b="1" dirty="0" smtClean="0"/>
              <a:t>in </a:t>
            </a:r>
            <a:r>
              <a:rPr lang="en-US" sz="1500" b="1" dirty="0" err="1" smtClean="0"/>
              <a:t>Cadrul</a:t>
            </a:r>
            <a:r>
              <a:rPr lang="en-US" sz="1500" b="1" dirty="0" smtClean="0"/>
              <a:t> </a:t>
            </a:r>
            <a:r>
              <a:rPr lang="en-US" sz="1500" b="1" dirty="0" err="1"/>
              <a:t>naţional</a:t>
            </a:r>
            <a:r>
              <a:rPr lang="en-US" sz="1500" b="1" dirty="0"/>
              <a:t> al </a:t>
            </a:r>
            <a:r>
              <a:rPr lang="en-US" sz="1500" b="1" dirty="0" err="1"/>
              <a:t>calificărilor</a:t>
            </a:r>
            <a:r>
              <a:rPr lang="en-US" sz="1500" dirty="0"/>
              <a:t>. </a:t>
            </a:r>
            <a:r>
              <a:rPr lang="en-US" sz="1500" dirty="0" err="1"/>
              <a:t>Curriculumul</a:t>
            </a:r>
            <a:r>
              <a:rPr lang="en-US" sz="1500" dirty="0"/>
              <a:t> </a:t>
            </a:r>
            <a:r>
              <a:rPr lang="en-US" sz="1500" dirty="0" err="1"/>
              <a:t>unui</a:t>
            </a:r>
            <a:r>
              <a:rPr lang="en-US" sz="1500" dirty="0"/>
              <a:t> program de </a:t>
            </a:r>
            <a:r>
              <a:rPr lang="en-US" sz="1500" dirty="0" err="1"/>
              <a:t>studii</a:t>
            </a:r>
            <a:r>
              <a:rPr lang="en-US" sz="1500" dirty="0"/>
              <a:t> </a:t>
            </a:r>
            <a:r>
              <a:rPr lang="en-US" sz="1500" dirty="0" err="1"/>
              <a:t>universitare</a:t>
            </a:r>
            <a:r>
              <a:rPr lang="en-US" sz="1500" dirty="0"/>
              <a:t> </a:t>
            </a:r>
            <a:r>
              <a:rPr lang="en-US" sz="1500" u="sng" dirty="0"/>
              <a:t>se </a:t>
            </a:r>
            <a:r>
              <a:rPr lang="en-US" sz="1500" u="sng" dirty="0" err="1"/>
              <a:t>stabileşte</a:t>
            </a:r>
            <a:r>
              <a:rPr lang="en-US" sz="1500" u="sng" dirty="0"/>
              <a:t> </a:t>
            </a:r>
            <a:r>
              <a:rPr lang="en-US" sz="1500" u="sng" dirty="0" err="1"/>
              <a:t>astfel</a:t>
            </a:r>
            <a:r>
              <a:rPr lang="en-US" sz="1500" u="sng" dirty="0"/>
              <a:t> </a:t>
            </a:r>
            <a:r>
              <a:rPr lang="en-US" sz="1500" u="sng" dirty="0" err="1" smtClean="0"/>
              <a:t>incat</a:t>
            </a:r>
            <a:r>
              <a:rPr lang="en-US" sz="1500" u="sng" dirty="0"/>
              <a:t> </a:t>
            </a:r>
            <a:r>
              <a:rPr lang="en-US" sz="1500" u="sng" dirty="0" err="1" smtClean="0"/>
              <a:t>să</a:t>
            </a:r>
            <a:r>
              <a:rPr lang="en-US" sz="1500" u="sng" dirty="0" smtClean="0"/>
              <a:t> </a:t>
            </a:r>
            <a:r>
              <a:rPr lang="en-US" sz="1500" u="sng" dirty="0" err="1"/>
              <a:t>maximizeze</a:t>
            </a:r>
            <a:r>
              <a:rPr lang="en-US" sz="1500" u="sng" dirty="0"/>
              <a:t> </a:t>
            </a:r>
            <a:r>
              <a:rPr lang="en-US" sz="1500" u="sng" dirty="0" err="1"/>
              <a:t>şansele</a:t>
            </a:r>
            <a:r>
              <a:rPr lang="en-US" sz="1500" u="sng" dirty="0"/>
              <a:t> </a:t>
            </a:r>
            <a:r>
              <a:rPr lang="en-US" sz="1500" u="sng" dirty="0" err="1"/>
              <a:t>obţinerii</a:t>
            </a:r>
            <a:r>
              <a:rPr lang="en-US" sz="1500" u="sng" dirty="0"/>
              <a:t> </a:t>
            </a:r>
            <a:r>
              <a:rPr lang="en-US" sz="1500" u="sng" dirty="0" err="1"/>
              <a:t>calificării</a:t>
            </a:r>
            <a:r>
              <a:rPr lang="en-US" sz="1500" u="sng" dirty="0"/>
              <a:t> </a:t>
            </a:r>
            <a:r>
              <a:rPr lang="en-US" sz="1500" u="sng" dirty="0" err="1"/>
              <a:t>dorite</a:t>
            </a:r>
            <a:r>
              <a:rPr lang="en-US" sz="1500" u="sng" dirty="0"/>
              <a:t> </a:t>
            </a:r>
            <a:r>
              <a:rPr lang="en-US" sz="1500" u="sng" dirty="0" err="1"/>
              <a:t>şi</a:t>
            </a:r>
            <a:r>
              <a:rPr lang="en-US" sz="1500" u="sng" dirty="0"/>
              <a:t> se </a:t>
            </a:r>
            <a:r>
              <a:rPr lang="en-US" sz="1500" u="sng" dirty="0" err="1"/>
              <a:t>aprobă</a:t>
            </a:r>
            <a:r>
              <a:rPr lang="en-US" sz="1500" u="sng" dirty="0"/>
              <a:t> de </a:t>
            </a:r>
            <a:r>
              <a:rPr lang="en-US" sz="1500" u="sng" dirty="0" err="1"/>
              <a:t>către</a:t>
            </a:r>
            <a:r>
              <a:rPr lang="en-US" sz="1500" u="sng" dirty="0"/>
              <a:t> </a:t>
            </a:r>
            <a:r>
              <a:rPr lang="en-US" sz="1500" u="sng" dirty="0" err="1"/>
              <a:t>senatul</a:t>
            </a:r>
            <a:r>
              <a:rPr lang="en-US" sz="1500" u="sng" dirty="0"/>
              <a:t> </a:t>
            </a:r>
            <a:r>
              <a:rPr lang="en-US" sz="1500" u="sng" dirty="0" err="1"/>
              <a:t>universitar</a:t>
            </a:r>
            <a:r>
              <a:rPr lang="en-US" sz="1500" u="sng" dirty="0"/>
              <a:t>.</a:t>
            </a:r>
          </a:p>
          <a:p>
            <a:r>
              <a:rPr lang="en-US" sz="1500" dirty="0"/>
              <a:t>(3) </a:t>
            </a:r>
            <a:r>
              <a:rPr lang="en-US" sz="1500" u="sng" dirty="0" err="1"/>
              <a:t>Concordanţa</a:t>
            </a:r>
            <a:r>
              <a:rPr lang="en-US" sz="1500" u="sng" dirty="0"/>
              <a:t> </a:t>
            </a:r>
            <a:r>
              <a:rPr lang="en-US" sz="1500" u="sng" dirty="0" err="1"/>
              <a:t>dintre</a:t>
            </a:r>
            <a:r>
              <a:rPr lang="en-US" sz="1500" u="sng" dirty="0"/>
              <a:t> curriculum </a:t>
            </a:r>
            <a:r>
              <a:rPr lang="en-US" sz="1500" u="sng" dirty="0" err="1"/>
              <a:t>şi</a:t>
            </a:r>
            <a:r>
              <a:rPr lang="en-US" sz="1500" u="sng" dirty="0"/>
              <a:t> </a:t>
            </a:r>
            <a:r>
              <a:rPr lang="en-US" sz="1500" u="sng" dirty="0" err="1"/>
              <a:t>calificarea</a:t>
            </a:r>
            <a:r>
              <a:rPr lang="en-US" sz="1500" u="sng" dirty="0"/>
              <a:t> </a:t>
            </a:r>
            <a:r>
              <a:rPr lang="en-US" sz="1500" u="sng" dirty="0" err="1"/>
              <a:t>oferită</a:t>
            </a:r>
            <a:r>
              <a:rPr lang="en-US" sz="1500" u="sng" dirty="0"/>
              <a:t> de </a:t>
            </a:r>
            <a:r>
              <a:rPr lang="en-US" sz="1500" u="sng" dirty="0" err="1"/>
              <a:t>programul</a:t>
            </a:r>
            <a:r>
              <a:rPr lang="en-US" sz="1500" u="sng" dirty="0"/>
              <a:t> de </a:t>
            </a:r>
            <a:r>
              <a:rPr lang="en-US" sz="1500" u="sng" dirty="0" err="1"/>
              <a:t>studii</a:t>
            </a:r>
            <a:r>
              <a:rPr lang="en-US" sz="1500" u="sng" dirty="0"/>
              <a:t> </a:t>
            </a:r>
            <a:r>
              <a:rPr lang="en-US" sz="1500" u="sng" dirty="0" err="1"/>
              <a:t>universitare</a:t>
            </a:r>
            <a:r>
              <a:rPr lang="en-US" sz="1500" u="sng" dirty="0"/>
              <a:t> </a:t>
            </a:r>
            <a:r>
              <a:rPr lang="en-US" sz="1500" u="sng" dirty="0" err="1"/>
              <a:t>este</a:t>
            </a:r>
            <a:r>
              <a:rPr lang="en-US" sz="1500" u="sng" dirty="0"/>
              <a:t> </a:t>
            </a:r>
            <a:r>
              <a:rPr lang="en-US" sz="1500" u="sng" dirty="0" smtClean="0"/>
              <a:t>un </a:t>
            </a:r>
            <a:r>
              <a:rPr lang="en-US" sz="1500" u="sng" dirty="0" err="1" smtClean="0"/>
              <a:t>criteriu</a:t>
            </a:r>
            <a:r>
              <a:rPr lang="en-US" sz="1500" u="sng" dirty="0" smtClean="0"/>
              <a:t> </a:t>
            </a:r>
            <a:r>
              <a:rPr lang="en-US" sz="1500" u="sng" dirty="0" err="1"/>
              <a:t>obligatoriu</a:t>
            </a:r>
            <a:r>
              <a:rPr lang="en-US" sz="1500" u="sng" dirty="0"/>
              <a:t> de </a:t>
            </a:r>
            <a:r>
              <a:rPr lang="en-US" sz="1500" u="sng" dirty="0" err="1"/>
              <a:t>evaluare</a:t>
            </a:r>
            <a:r>
              <a:rPr lang="en-US" sz="1500" u="sng" dirty="0"/>
              <a:t> a </a:t>
            </a:r>
            <a:r>
              <a:rPr lang="en-US" sz="1500" u="sng" dirty="0" err="1"/>
              <a:t>asigurării</a:t>
            </a:r>
            <a:r>
              <a:rPr lang="en-US" sz="1500" u="sng" dirty="0"/>
              <a:t> </a:t>
            </a:r>
            <a:r>
              <a:rPr lang="en-US" sz="1500" u="sng" dirty="0" err="1"/>
              <a:t>calităţii</a:t>
            </a:r>
            <a:r>
              <a:rPr lang="en-US" sz="1500" u="sng" dirty="0"/>
              <a:t>.</a:t>
            </a:r>
          </a:p>
          <a:p>
            <a:r>
              <a:rPr lang="en-US" sz="1500" dirty="0"/>
              <a:t>(4) </a:t>
            </a:r>
            <a:r>
              <a:rPr lang="en-US" sz="1500" dirty="0" err="1"/>
              <a:t>Programele</a:t>
            </a:r>
            <a:r>
              <a:rPr lang="en-US" sz="1500" dirty="0"/>
              <a:t> de </a:t>
            </a:r>
            <a:r>
              <a:rPr lang="en-US" sz="1500" dirty="0" err="1"/>
              <a:t>studii</a:t>
            </a:r>
            <a:r>
              <a:rPr lang="en-US" sz="1500" dirty="0"/>
              <a:t> </a:t>
            </a:r>
            <a:r>
              <a:rPr lang="en-US" sz="1500" dirty="0" err="1"/>
              <a:t>universitare</a:t>
            </a:r>
            <a:r>
              <a:rPr lang="en-US" sz="1500" dirty="0"/>
              <a:t> </a:t>
            </a:r>
            <a:r>
              <a:rPr lang="en-US" sz="1500" dirty="0" err="1"/>
              <a:t>sunt</a:t>
            </a:r>
            <a:r>
              <a:rPr lang="en-US" sz="1500" dirty="0"/>
              <a:t> </a:t>
            </a:r>
            <a:r>
              <a:rPr lang="en-US" sz="1500" dirty="0" err="1"/>
              <a:t>grupate</a:t>
            </a:r>
            <a:r>
              <a:rPr lang="en-US" sz="1500" dirty="0"/>
              <a:t> </a:t>
            </a:r>
            <a:r>
              <a:rPr lang="en-US" sz="1500" dirty="0" err="1"/>
              <a:t>pe</a:t>
            </a:r>
            <a:r>
              <a:rPr lang="en-US" sz="1500" dirty="0"/>
              <a:t> </a:t>
            </a:r>
            <a:r>
              <a:rPr lang="en-US" sz="1500" dirty="0" err="1"/>
              <a:t>domenii</a:t>
            </a:r>
            <a:r>
              <a:rPr lang="en-US" sz="1500" dirty="0"/>
              <a:t> de </a:t>
            </a:r>
            <a:r>
              <a:rPr lang="en-US" sz="1500" dirty="0" err="1"/>
              <a:t>studii</a:t>
            </a:r>
            <a:r>
              <a:rPr lang="en-US" sz="1500" dirty="0"/>
              <a:t> </a:t>
            </a:r>
            <a:r>
              <a:rPr lang="en-US" sz="1500" dirty="0" err="1"/>
              <a:t>şi</a:t>
            </a:r>
            <a:r>
              <a:rPr lang="en-US" sz="1500" dirty="0"/>
              <a:t> </a:t>
            </a:r>
            <a:r>
              <a:rPr lang="en-US" sz="1500" dirty="0" err="1"/>
              <a:t>organizate</a:t>
            </a:r>
            <a:r>
              <a:rPr lang="en-US" sz="1500" dirty="0"/>
              <a:t> </a:t>
            </a:r>
            <a:r>
              <a:rPr lang="en-US" sz="1500" dirty="0" err="1"/>
              <a:t>pe</a:t>
            </a:r>
            <a:r>
              <a:rPr lang="en-US" sz="1500" dirty="0"/>
              <a:t> 3 </a:t>
            </a:r>
            <a:r>
              <a:rPr lang="en-US" sz="1500" dirty="0" err="1"/>
              <a:t>cicluri</a:t>
            </a:r>
            <a:r>
              <a:rPr lang="en-US" sz="1500" dirty="0"/>
              <a:t> </a:t>
            </a:r>
            <a:r>
              <a:rPr lang="en-US" sz="1500" dirty="0" smtClean="0"/>
              <a:t>de </a:t>
            </a:r>
            <a:r>
              <a:rPr lang="en-US" sz="1500" dirty="0" err="1" smtClean="0"/>
              <a:t>studiu</a:t>
            </a:r>
            <a:r>
              <a:rPr lang="en-US" sz="1500" dirty="0"/>
              <a:t>: </a:t>
            </a:r>
            <a:r>
              <a:rPr lang="en-US" sz="1500" dirty="0" err="1"/>
              <a:t>licenţă</a:t>
            </a:r>
            <a:r>
              <a:rPr lang="en-US" sz="1500" dirty="0"/>
              <a:t>, master, </a:t>
            </a:r>
            <a:r>
              <a:rPr lang="en-US" sz="1500" dirty="0" err="1"/>
              <a:t>doctorat</a:t>
            </a:r>
            <a:r>
              <a:rPr lang="en-US" sz="1500" dirty="0"/>
              <a:t>.</a:t>
            </a:r>
          </a:p>
          <a:p>
            <a:r>
              <a:rPr lang="en-US" sz="1500" dirty="0"/>
              <a:t>(5) </a:t>
            </a:r>
            <a:r>
              <a:rPr lang="en-US" sz="1500" b="1" dirty="0" err="1"/>
              <a:t>Programele</a:t>
            </a:r>
            <a:r>
              <a:rPr lang="en-US" sz="1500" b="1" dirty="0"/>
              <a:t> de </a:t>
            </a:r>
            <a:r>
              <a:rPr lang="en-US" sz="1500" b="1" dirty="0" err="1"/>
              <a:t>studii</a:t>
            </a:r>
            <a:r>
              <a:rPr lang="en-US" sz="1500" b="1" dirty="0"/>
              <a:t> </a:t>
            </a:r>
            <a:r>
              <a:rPr lang="en-US" sz="1500" b="1" dirty="0" err="1"/>
              <a:t>universitare</a:t>
            </a:r>
            <a:r>
              <a:rPr lang="en-US" sz="1500" b="1" dirty="0"/>
              <a:t> </a:t>
            </a:r>
            <a:r>
              <a:rPr lang="en-US" sz="1500" b="1" dirty="0" err="1"/>
              <a:t>dau</a:t>
            </a:r>
            <a:r>
              <a:rPr lang="en-US" sz="1500" b="1" dirty="0"/>
              <a:t> </a:t>
            </a:r>
            <a:r>
              <a:rPr lang="en-US" sz="1500" b="1" dirty="0" err="1"/>
              <a:t>acces</a:t>
            </a:r>
            <a:r>
              <a:rPr lang="en-US" sz="1500" b="1" dirty="0"/>
              <a:t> la </a:t>
            </a:r>
            <a:r>
              <a:rPr lang="en-US" sz="1500" b="1" dirty="0" err="1"/>
              <a:t>ocupaţii</a:t>
            </a:r>
            <a:r>
              <a:rPr lang="en-US" sz="1500" b="1" dirty="0"/>
              <a:t> </a:t>
            </a:r>
            <a:r>
              <a:rPr lang="en-US" sz="1500" b="1" dirty="0" err="1"/>
              <a:t>şi</a:t>
            </a:r>
            <a:r>
              <a:rPr lang="en-US" sz="1500" b="1" dirty="0"/>
              <a:t> </a:t>
            </a:r>
            <a:r>
              <a:rPr lang="en-US" sz="1500" b="1" dirty="0" err="1"/>
              <a:t>funcţii</a:t>
            </a:r>
            <a:r>
              <a:rPr lang="en-US" sz="1500" b="1" dirty="0"/>
              <a:t> </a:t>
            </a:r>
            <a:r>
              <a:rPr lang="en-US" sz="1500" b="1" dirty="0" err="1"/>
              <a:t>specifice</a:t>
            </a:r>
            <a:r>
              <a:rPr lang="en-US" sz="1500" b="1" dirty="0"/>
              <a:t> </a:t>
            </a:r>
            <a:r>
              <a:rPr lang="en-US" sz="1500" b="1" dirty="0" err="1"/>
              <a:t>fiecărui</a:t>
            </a:r>
            <a:r>
              <a:rPr lang="en-US" sz="1500" b="1" dirty="0"/>
              <a:t> </a:t>
            </a:r>
            <a:r>
              <a:rPr lang="en-US" sz="1500" b="1" dirty="0" err="1"/>
              <a:t>ciclu</a:t>
            </a:r>
            <a:r>
              <a:rPr lang="en-US" sz="1500" b="1" dirty="0"/>
              <a:t> de </a:t>
            </a:r>
            <a:r>
              <a:rPr lang="en-US" sz="1500" b="1" dirty="0" err="1" smtClean="0"/>
              <a:t>studii</a:t>
            </a:r>
            <a:r>
              <a:rPr lang="en-US" sz="1500" b="1" dirty="0"/>
              <a:t> </a:t>
            </a:r>
            <a:r>
              <a:rPr lang="en-US" sz="1500" b="1" dirty="0" err="1" smtClean="0"/>
              <a:t>universitare</a:t>
            </a:r>
            <a:r>
              <a:rPr lang="en-US" sz="1500" b="1" dirty="0" smtClean="0"/>
              <a:t> </a:t>
            </a:r>
            <a:r>
              <a:rPr lang="en-US" sz="1500" b="1" dirty="0" err="1"/>
              <a:t>absolvit</a:t>
            </a:r>
            <a:r>
              <a:rPr lang="en-US" sz="1500" dirty="0"/>
              <a:t>.</a:t>
            </a:r>
          </a:p>
          <a:p>
            <a:pPr marL="0" indent="0">
              <a:buNone/>
            </a:pPr>
            <a:r>
              <a:rPr lang="en-US" sz="1600" dirty="0" smtClean="0"/>
              <a:t>ART 150</a:t>
            </a:r>
          </a:p>
          <a:p>
            <a:r>
              <a:rPr lang="en-US" sz="1600" dirty="0"/>
              <a:t>(7) Un program de </a:t>
            </a:r>
            <a:r>
              <a:rPr lang="en-US" sz="1600" dirty="0" err="1"/>
              <a:t>studiu</a:t>
            </a:r>
            <a:r>
              <a:rPr lang="en-US" sz="1600" dirty="0"/>
              <a:t> </a:t>
            </a:r>
            <a:r>
              <a:rPr lang="en-US" sz="1600" dirty="0" err="1"/>
              <a:t>poate</a:t>
            </a:r>
            <a:r>
              <a:rPr lang="en-US" sz="1600" dirty="0"/>
              <a:t> </a:t>
            </a:r>
            <a:r>
              <a:rPr lang="en-US" sz="1600" dirty="0" err="1"/>
              <a:t>viza</a:t>
            </a:r>
            <a:r>
              <a:rPr lang="en-US" sz="1600" dirty="0"/>
              <a:t> </a:t>
            </a:r>
            <a:r>
              <a:rPr lang="en-US" sz="1600" dirty="0" err="1"/>
              <a:t>obţinerea</a:t>
            </a:r>
            <a:r>
              <a:rPr lang="en-US" sz="1600" dirty="0"/>
              <a:t> </a:t>
            </a:r>
            <a:r>
              <a:rPr lang="en-US" sz="1600" dirty="0" err="1"/>
              <a:t>unor</a:t>
            </a:r>
            <a:r>
              <a:rPr lang="en-US" sz="1600" dirty="0"/>
              <a:t> </a:t>
            </a:r>
            <a:r>
              <a:rPr lang="en-US" sz="1600" b="1" dirty="0" err="1"/>
              <a:t>calificări</a:t>
            </a:r>
            <a:r>
              <a:rPr lang="en-US" sz="1600" b="1" dirty="0"/>
              <a:t> </a:t>
            </a:r>
            <a:r>
              <a:rPr lang="en-US" sz="1600" b="1" dirty="0" err="1"/>
              <a:t>existente</a:t>
            </a:r>
            <a:r>
              <a:rPr lang="en-US" sz="1600" b="1" dirty="0"/>
              <a:t> </a:t>
            </a:r>
            <a:r>
              <a:rPr lang="ro-RO" sz="1600" b="1" dirty="0" smtClean="0"/>
              <a:t>î</a:t>
            </a:r>
            <a:r>
              <a:rPr lang="en-US" sz="1600" b="1" dirty="0" smtClean="0"/>
              <a:t>n </a:t>
            </a:r>
            <a:r>
              <a:rPr lang="en-US" sz="1600" b="1" dirty="0" err="1"/>
              <a:t>Registrul</a:t>
            </a:r>
            <a:r>
              <a:rPr lang="en-US" sz="1600" b="1" dirty="0"/>
              <a:t> </a:t>
            </a:r>
            <a:r>
              <a:rPr lang="en-US" sz="1600" b="1" dirty="0" err="1"/>
              <a:t>Naţional</a:t>
            </a:r>
            <a:r>
              <a:rPr lang="en-US" sz="1600" b="1" dirty="0"/>
              <a:t> </a:t>
            </a:r>
            <a:r>
              <a:rPr lang="en-US" sz="1600" b="1" dirty="0" smtClean="0"/>
              <a:t>al </a:t>
            </a:r>
            <a:r>
              <a:rPr lang="en-US" sz="1600" b="1" dirty="0" err="1" smtClean="0"/>
              <a:t>Calificărilor</a:t>
            </a:r>
            <a:r>
              <a:rPr lang="en-US" sz="1600" b="1" dirty="0" smtClean="0"/>
              <a:t> </a:t>
            </a:r>
            <a:r>
              <a:rPr lang="en-US" sz="1600" b="1" dirty="0"/>
              <a:t>din </a:t>
            </a:r>
            <a:r>
              <a:rPr lang="en-US" sz="1600" b="1" dirty="0" err="1"/>
              <a:t>Invăţămantul</a:t>
            </a:r>
            <a:r>
              <a:rPr lang="en-US" sz="1600" b="1" dirty="0"/>
              <a:t> Superior (RNCIS) </a:t>
            </a:r>
            <a:r>
              <a:rPr lang="en-US" sz="1600" b="1" dirty="0" err="1"/>
              <a:t>sau</a:t>
            </a:r>
            <a:r>
              <a:rPr lang="en-US" sz="1600" b="1" dirty="0"/>
              <a:t> </a:t>
            </a:r>
            <a:r>
              <a:rPr lang="en-US" sz="1600" b="1" dirty="0" err="1"/>
              <a:t>calificări</a:t>
            </a:r>
            <a:r>
              <a:rPr lang="en-US" sz="1600" b="1" dirty="0"/>
              <a:t> </a:t>
            </a:r>
            <a:r>
              <a:rPr lang="en-US" sz="1600" b="1" dirty="0" err="1"/>
              <a:t>noi</a:t>
            </a:r>
            <a:r>
              <a:rPr lang="en-US" sz="1600" b="1" dirty="0"/>
              <a:t> care se </a:t>
            </a:r>
            <a:r>
              <a:rPr lang="en-US" sz="1600" b="1" dirty="0" err="1"/>
              <a:t>inscriu</a:t>
            </a:r>
            <a:r>
              <a:rPr lang="en-US" sz="1600" b="1" dirty="0"/>
              <a:t> </a:t>
            </a:r>
            <a:r>
              <a:rPr lang="en-US" sz="1600" b="1" dirty="0" err="1"/>
              <a:t>şi</a:t>
            </a:r>
            <a:r>
              <a:rPr lang="en-US" sz="1600" b="1" dirty="0"/>
              <a:t> se </a:t>
            </a:r>
            <a:r>
              <a:rPr lang="en-US" sz="1600" b="1" dirty="0" err="1"/>
              <a:t>inregistrează</a:t>
            </a:r>
            <a:r>
              <a:rPr lang="en-US" sz="1600" b="1" dirty="0"/>
              <a:t> </a:t>
            </a:r>
            <a:r>
              <a:rPr lang="en-US" sz="1600" b="1" dirty="0" smtClean="0"/>
              <a:t>in RNCIS </a:t>
            </a:r>
            <a:r>
              <a:rPr lang="en-US" sz="1600" u="sng" dirty="0" err="1"/>
              <a:t>potrivit</a:t>
            </a:r>
            <a:r>
              <a:rPr lang="en-US" sz="1600" u="sng" dirty="0"/>
              <a:t> </a:t>
            </a:r>
            <a:r>
              <a:rPr lang="en-US" sz="1600" u="sng" dirty="0" err="1"/>
              <a:t>metodologiei</a:t>
            </a:r>
            <a:r>
              <a:rPr lang="en-US" sz="1600" u="sng" dirty="0"/>
              <a:t> </a:t>
            </a:r>
            <a:r>
              <a:rPr lang="en-US" sz="1600" u="sng" dirty="0" err="1"/>
              <a:t>stabilite</a:t>
            </a:r>
            <a:r>
              <a:rPr lang="en-US" sz="1600" u="sng" dirty="0"/>
              <a:t> </a:t>
            </a:r>
            <a:r>
              <a:rPr lang="en-US" sz="1600" u="sng" dirty="0" err="1"/>
              <a:t>prin</a:t>
            </a:r>
            <a:r>
              <a:rPr lang="en-US" sz="1600" u="sng" dirty="0"/>
              <a:t> </a:t>
            </a:r>
            <a:r>
              <a:rPr lang="en-US" sz="1600" u="sng" dirty="0" err="1"/>
              <a:t>ordin</a:t>
            </a:r>
            <a:r>
              <a:rPr lang="en-US" sz="1600" u="sng" dirty="0"/>
              <a:t> al </a:t>
            </a:r>
            <a:r>
              <a:rPr lang="en-US" sz="1600" u="sng" dirty="0" err="1"/>
              <a:t>ministrului</a:t>
            </a:r>
            <a:r>
              <a:rPr lang="en-US" sz="1600" u="sng" dirty="0"/>
              <a:t> </a:t>
            </a:r>
            <a:r>
              <a:rPr lang="en-US" sz="1600" u="sng" dirty="0" err="1"/>
              <a:t>educaţiei</a:t>
            </a:r>
            <a:r>
              <a:rPr lang="en-US" sz="1600" u="sng" dirty="0"/>
              <a:t> </a:t>
            </a:r>
            <a:r>
              <a:rPr lang="en-US" sz="1600" u="sng" dirty="0" err="1"/>
              <a:t>naţionale</a:t>
            </a:r>
            <a:r>
              <a:rPr lang="en-US" sz="1600" u="sng" dirty="0"/>
              <a:t> </a:t>
            </a:r>
            <a:r>
              <a:rPr lang="en-US" sz="1600" u="sng" dirty="0" err="1"/>
              <a:t>şi</a:t>
            </a:r>
            <a:r>
              <a:rPr lang="en-US" sz="1600" u="sng" dirty="0"/>
              <a:t> </a:t>
            </a:r>
            <a:r>
              <a:rPr lang="en-US" sz="1600" u="sng" dirty="0" err="1"/>
              <a:t>cercetării</a:t>
            </a:r>
            <a:r>
              <a:rPr lang="en-US" sz="1600" u="sng" dirty="0"/>
              <a:t> </a:t>
            </a:r>
            <a:r>
              <a:rPr lang="en-US" sz="1600" u="sng" dirty="0" err="1" smtClean="0"/>
              <a:t>ştiinţifice</a:t>
            </a:r>
            <a:endParaRPr lang="en-US" sz="1600" u="sng" dirty="0" smtClean="0"/>
          </a:p>
          <a:p>
            <a:endParaRPr lang="en-US" sz="1500" u="sng" dirty="0"/>
          </a:p>
        </p:txBody>
      </p:sp>
      <p:sp>
        <p:nvSpPr>
          <p:cNvPr id="4" name="Title 1"/>
          <p:cNvSpPr>
            <a:spLocks noGrp="1"/>
          </p:cNvSpPr>
          <p:nvPr>
            <p:ph type="title"/>
          </p:nvPr>
        </p:nvSpPr>
        <p:spPr>
          <a:xfrm>
            <a:off x="838200" y="1088967"/>
            <a:ext cx="10515600" cy="601721"/>
          </a:xfrm>
        </p:spPr>
        <p:txBody>
          <a:bodyPr>
            <a:normAutofit fontScale="90000"/>
          </a:bodyPr>
          <a:lstStyle/>
          <a:p>
            <a:r>
              <a:rPr lang="en-US" sz="3600" dirty="0"/>
              <a:t>LEGISLA</a:t>
            </a:r>
            <a:r>
              <a:rPr lang="ro-RO" sz="3600" dirty="0"/>
              <a:t>Ț</a:t>
            </a:r>
            <a:r>
              <a:rPr lang="en-US" sz="3600" dirty="0"/>
              <a:t>IA Rom</a:t>
            </a:r>
            <a:r>
              <a:rPr lang="ro-RO" sz="3600" dirty="0"/>
              <a:t>â</a:t>
            </a:r>
            <a:r>
              <a:rPr lang="en-US" sz="3600" dirty="0"/>
              <a:t>n</a:t>
            </a:r>
            <a:r>
              <a:rPr lang="ro-RO" sz="3600" dirty="0"/>
              <a:t>ă</a:t>
            </a:r>
            <a:r>
              <a:rPr lang="en-US" sz="3600" dirty="0"/>
              <a:t> –</a:t>
            </a:r>
            <a:r>
              <a:rPr lang="en-US" sz="3600" dirty="0" err="1"/>
              <a:t>Legea</a:t>
            </a:r>
            <a:r>
              <a:rPr lang="en-US" sz="3600" dirty="0"/>
              <a:t> </a:t>
            </a:r>
            <a:r>
              <a:rPr lang="en-US" sz="3600" dirty="0" err="1"/>
              <a:t>educa</a:t>
            </a:r>
            <a:r>
              <a:rPr lang="ro-RO" sz="3600" dirty="0"/>
              <a:t>ț</a:t>
            </a:r>
            <a:r>
              <a:rPr lang="en-US" sz="3600" dirty="0" err="1"/>
              <a:t>iei</a:t>
            </a:r>
            <a:r>
              <a:rPr lang="en-US" sz="3600" dirty="0"/>
              <a:t> </a:t>
            </a:r>
            <a:r>
              <a:rPr lang="en-US" sz="3600" dirty="0" err="1"/>
              <a:t>na</a:t>
            </a:r>
            <a:r>
              <a:rPr lang="ro-RO" sz="3600" dirty="0"/>
              <a:t>ț</a:t>
            </a:r>
            <a:r>
              <a:rPr lang="en-US" sz="3600" dirty="0" err="1"/>
              <a:t>ionale</a:t>
            </a:r>
            <a:r>
              <a:rPr lang="en-US" sz="3600" dirty="0"/>
              <a:t> </a:t>
            </a:r>
            <a:r>
              <a:rPr lang="ro-RO" sz="3600" dirty="0" smtClean="0"/>
              <a:t>nr. </a:t>
            </a:r>
            <a:r>
              <a:rPr lang="en-US" sz="3600" dirty="0" smtClean="0"/>
              <a:t>1/2011</a:t>
            </a:r>
            <a:endParaRPr lang="en-US" sz="3600" dirty="0"/>
          </a:p>
        </p:txBody>
      </p:sp>
      <p:sp>
        <p:nvSpPr>
          <p:cNvPr id="5"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46347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graphicFrame>
        <p:nvGraphicFramePr>
          <p:cNvPr id="90" name="Google Shape;90;p1"/>
          <p:cNvGraphicFramePr/>
          <p:nvPr/>
        </p:nvGraphicFramePr>
        <p:xfrm>
          <a:off x="445161" y="1880144"/>
          <a:ext cx="11033200" cy="4499775"/>
        </p:xfrm>
        <a:graphic>
          <a:graphicData uri="http://schemas.openxmlformats.org/drawingml/2006/table">
            <a:tbl>
              <a:tblPr firstRow="1" bandRow="1">
                <a:noFill/>
                <a:tableStyleId>{E6991665-4863-49FC-B960-265F7E23DF46}</a:tableStyleId>
              </a:tblPr>
              <a:tblGrid>
                <a:gridCol w="432950">
                  <a:extLst>
                    <a:ext uri="{9D8B030D-6E8A-4147-A177-3AD203B41FA5}">
                      <a16:colId xmlns:a16="http://schemas.microsoft.com/office/drawing/2014/main" val="20000"/>
                    </a:ext>
                  </a:extLst>
                </a:gridCol>
                <a:gridCol w="1861700">
                  <a:extLst>
                    <a:ext uri="{9D8B030D-6E8A-4147-A177-3AD203B41FA5}">
                      <a16:colId xmlns:a16="http://schemas.microsoft.com/office/drawing/2014/main" val="20001"/>
                    </a:ext>
                  </a:extLst>
                </a:gridCol>
                <a:gridCol w="534825">
                  <a:extLst>
                    <a:ext uri="{9D8B030D-6E8A-4147-A177-3AD203B41FA5}">
                      <a16:colId xmlns:a16="http://schemas.microsoft.com/office/drawing/2014/main" val="20002"/>
                    </a:ext>
                  </a:extLst>
                </a:gridCol>
                <a:gridCol w="1328475">
                  <a:extLst>
                    <a:ext uri="{9D8B030D-6E8A-4147-A177-3AD203B41FA5}">
                      <a16:colId xmlns:a16="http://schemas.microsoft.com/office/drawing/2014/main" val="20003"/>
                    </a:ext>
                  </a:extLst>
                </a:gridCol>
                <a:gridCol w="508950">
                  <a:extLst>
                    <a:ext uri="{9D8B030D-6E8A-4147-A177-3AD203B41FA5}">
                      <a16:colId xmlns:a16="http://schemas.microsoft.com/office/drawing/2014/main" val="20004"/>
                    </a:ext>
                  </a:extLst>
                </a:gridCol>
                <a:gridCol w="1302600">
                  <a:extLst>
                    <a:ext uri="{9D8B030D-6E8A-4147-A177-3AD203B41FA5}">
                      <a16:colId xmlns:a16="http://schemas.microsoft.com/office/drawing/2014/main" val="20005"/>
                    </a:ext>
                  </a:extLst>
                </a:gridCol>
                <a:gridCol w="258800">
                  <a:extLst>
                    <a:ext uri="{9D8B030D-6E8A-4147-A177-3AD203B41FA5}">
                      <a16:colId xmlns:a16="http://schemas.microsoft.com/office/drawing/2014/main" val="20006"/>
                    </a:ext>
                  </a:extLst>
                </a:gridCol>
                <a:gridCol w="931650">
                  <a:extLst>
                    <a:ext uri="{9D8B030D-6E8A-4147-A177-3AD203B41FA5}">
                      <a16:colId xmlns:a16="http://schemas.microsoft.com/office/drawing/2014/main" val="20007"/>
                    </a:ext>
                  </a:extLst>
                </a:gridCol>
                <a:gridCol w="1233575">
                  <a:extLst>
                    <a:ext uri="{9D8B030D-6E8A-4147-A177-3AD203B41FA5}">
                      <a16:colId xmlns:a16="http://schemas.microsoft.com/office/drawing/2014/main" val="20008"/>
                    </a:ext>
                  </a:extLst>
                </a:gridCol>
                <a:gridCol w="508950">
                  <a:extLst>
                    <a:ext uri="{9D8B030D-6E8A-4147-A177-3AD203B41FA5}">
                      <a16:colId xmlns:a16="http://schemas.microsoft.com/office/drawing/2014/main" val="20009"/>
                    </a:ext>
                  </a:extLst>
                </a:gridCol>
                <a:gridCol w="750500">
                  <a:extLst>
                    <a:ext uri="{9D8B030D-6E8A-4147-A177-3AD203B41FA5}">
                      <a16:colId xmlns:a16="http://schemas.microsoft.com/office/drawing/2014/main" val="20010"/>
                    </a:ext>
                  </a:extLst>
                </a:gridCol>
                <a:gridCol w="1380225">
                  <a:extLst>
                    <a:ext uri="{9D8B030D-6E8A-4147-A177-3AD203B41FA5}">
                      <a16:colId xmlns:a16="http://schemas.microsoft.com/office/drawing/2014/main" val="20011"/>
                    </a:ext>
                  </a:extLst>
                </a:gridCol>
              </a:tblGrid>
              <a:tr h="640100">
                <a:tc>
                  <a:txBody>
                    <a:bodyPr/>
                    <a:lstStyle/>
                    <a:p>
                      <a:pPr marL="0" marR="0" lvl="0" indent="0" algn="ctr" rtl="0">
                        <a:lnSpc>
                          <a:spcPct val="100000"/>
                        </a:lnSpc>
                        <a:spcBef>
                          <a:spcPts val="0"/>
                        </a:spcBef>
                        <a:spcAft>
                          <a:spcPts val="0"/>
                        </a:spcAft>
                        <a:buNone/>
                        <a:defRPr sz="1400" u="none" strike="noStrike" cap="none"/>
                      </a:pPr>
                      <a:r>
                        <a:rPr lang="en-US" sz="900" b="1" i="0" u="none" strike="noStrike" cap="none">
                          <a:solidFill>
                            <a:srgbClr val="FFFFFF"/>
                          </a:solidFill>
                          <a:latin typeface="Arial"/>
                          <a:ea typeface="Arial"/>
                          <a:cs typeface="Arial"/>
                          <a:sym typeface="Arial"/>
                        </a:rPr>
                        <a:t>Cod ISCED</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900" b="1" i="0" u="none" strike="noStrike" cap="none">
                          <a:solidFill>
                            <a:srgbClr val="FFFFFF"/>
                          </a:solidFill>
                          <a:latin typeface="Arial"/>
                          <a:ea typeface="Arial"/>
                          <a:cs typeface="Arial"/>
                          <a:sym typeface="Arial"/>
                        </a:rPr>
                        <a:t>Domeniu larg</a:t>
                      </a:r>
                      <a:endParaRPr sz="900" b="1" i="0" u="none" strike="noStrike" cap="none">
                        <a:solidFill>
                          <a:srgbClr val="FFFFFF"/>
                        </a:solidFill>
                        <a:latin typeface="Arial"/>
                        <a:ea typeface="Arial"/>
                        <a:cs typeface="Arial"/>
                        <a:sym typeface="Arial"/>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900" b="1" i="0" u="none" strike="noStrike" cap="none">
                          <a:solidFill>
                            <a:srgbClr val="FFFFFF"/>
                          </a:solidFill>
                          <a:latin typeface="Arial"/>
                          <a:ea typeface="Arial"/>
                          <a:cs typeface="Arial"/>
                          <a:sym typeface="Arial"/>
                        </a:rPr>
                        <a:t>Cod ISCED</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900" b="1" i="0" u="none" strike="noStrike" cap="none">
                          <a:solidFill>
                            <a:srgbClr val="FFFFFF"/>
                          </a:solidFill>
                          <a:latin typeface="Arial"/>
                          <a:ea typeface="Arial"/>
                          <a:cs typeface="Arial"/>
                          <a:sym typeface="Arial"/>
                        </a:rPr>
                        <a:t>Domeniu restrâns ISCED</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900" b="1" i="0" u="none" strike="noStrike" cap="none">
                          <a:solidFill>
                            <a:srgbClr val="FFFFFF"/>
                          </a:solidFill>
                          <a:latin typeface="Arial"/>
                          <a:ea typeface="Arial"/>
                          <a:cs typeface="Arial"/>
                          <a:sym typeface="Arial"/>
                        </a:rPr>
                        <a:t>Cod ISCED</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900" b="1" i="0" u="none" strike="noStrike" cap="none">
                          <a:solidFill>
                            <a:srgbClr val="FFFFFF"/>
                          </a:solidFill>
                          <a:latin typeface="Arial"/>
                          <a:ea typeface="Arial"/>
                          <a:cs typeface="Arial"/>
                          <a:sym typeface="Arial"/>
                        </a:rPr>
                        <a:t>Domeniu detaliat ISCED</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900" b="1" i="0" u="none" strike="noStrike" cap="none">
                          <a:solidFill>
                            <a:srgbClr val="FFFFFF"/>
                          </a:solidFill>
                          <a:latin typeface="Arial"/>
                          <a:ea typeface="Arial"/>
                          <a:cs typeface="Arial"/>
                          <a:sym typeface="Arial"/>
                        </a:rPr>
                        <a:t> </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900" b="1" i="0" u="none" strike="noStrike" cap="none">
                          <a:solidFill>
                            <a:srgbClr val="FFFFFF"/>
                          </a:solidFill>
                          <a:latin typeface="Arial"/>
                          <a:ea typeface="Arial"/>
                          <a:cs typeface="Arial"/>
                          <a:sym typeface="Arial"/>
                        </a:rPr>
                        <a:t>Domeniu fundamental cf. HG nr. 692/2018 </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900" b="1" i="0" u="none" strike="noStrike" cap="none">
                          <a:solidFill>
                            <a:srgbClr val="FFFFFF"/>
                          </a:solidFill>
                          <a:latin typeface="Arial"/>
                          <a:ea typeface="Arial"/>
                          <a:cs typeface="Arial"/>
                          <a:sym typeface="Arial"/>
                        </a:rPr>
                        <a:t>Ramura de știință cf. HG nr. 692/2018</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900" b="1" i="0" u="none" strike="noStrike" cap="none">
                          <a:solidFill>
                            <a:srgbClr val="FFFFFF"/>
                          </a:solidFill>
                          <a:latin typeface="Arial"/>
                          <a:ea typeface="Arial"/>
                          <a:cs typeface="Arial"/>
                          <a:sym typeface="Arial"/>
                        </a:rPr>
                        <a:t>Cod DL cf HG 692/2018</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900" b="1" i="0" u="none" strike="noStrike" cap="none">
                          <a:solidFill>
                            <a:srgbClr val="FFFFFF"/>
                          </a:solidFill>
                          <a:latin typeface="Arial"/>
                          <a:ea typeface="Arial"/>
                          <a:cs typeface="Arial"/>
                          <a:sym typeface="Arial"/>
                        </a:rPr>
                        <a:t>Domeniu de licență 2018</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900" b="1" i="0" u="none" strike="noStrike" cap="none">
                          <a:solidFill>
                            <a:srgbClr val="FFFFFF"/>
                          </a:solidFill>
                          <a:latin typeface="Arial"/>
                          <a:ea typeface="Arial"/>
                          <a:cs typeface="Arial"/>
                          <a:sym typeface="Arial"/>
                        </a:rPr>
                        <a:t>Observații/ Specializare</a:t>
                      </a:r>
                      <a:endParaRPr sz="900" b="1" i="0" u="none" strike="noStrike" cap="none">
                        <a:solidFill>
                          <a:srgbClr val="FFFFFF"/>
                        </a:solidFill>
                        <a:latin typeface="Arial"/>
                        <a:ea typeface="Arial"/>
                        <a:cs typeface="Arial"/>
                        <a:sym typeface="Arial"/>
                      </a:endParaRPr>
                    </a:p>
                  </a:txBody>
                  <a:tcPr marL="0" marR="0" marT="0" marB="0" anchor="ctr"/>
                </a:tc>
                <a:extLst>
                  <a:ext uri="{0D108BD9-81ED-4DB2-BD59-A6C34878D82A}">
                    <a16:rowId xmlns:a16="http://schemas.microsoft.com/office/drawing/2014/main" val="10000"/>
                  </a:ext>
                </a:extLst>
              </a:tr>
              <a:tr h="678900">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Inginerie, producţie şi construcţii (Engineering, manufacturing and construction)</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just"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071 </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Inginerie şi meserii inginereşti (Engineering and engineering trades)</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1" i="0" u="none" strike="noStrike" cap="none">
                          <a:solidFill>
                            <a:srgbClr val="000000"/>
                          </a:solidFill>
                          <a:latin typeface="Arial"/>
                          <a:ea typeface="Arial"/>
                          <a:cs typeface="Arial"/>
                          <a:sym typeface="Arial"/>
                        </a:rPr>
                        <a:t>0713 </a:t>
                      </a:r>
                      <a:endParaRPr sz="100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Electricitate și energie (Electricity and energy)</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1" i="0" u="none" strike="noStrike" cap="none">
                          <a:solidFill>
                            <a:srgbClr val="000000"/>
                          </a:solidFill>
                          <a:latin typeface="Arial"/>
                          <a:ea typeface="Arial"/>
                          <a:cs typeface="Arial"/>
                          <a:sym typeface="Arial"/>
                        </a:rPr>
                        <a:t> </a:t>
                      </a:r>
                      <a:endParaRPr sz="100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20. Științe inginerești</a:t>
                      </a:r>
                      <a:endParaRPr sz="100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Inginerie civilă</a:t>
                      </a:r>
                      <a:endParaRPr sz="100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70</a:t>
                      </a:r>
                      <a:endParaRPr sz="100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Ingineria instalatiilor</a:t>
                      </a:r>
                      <a:endParaRPr sz="100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Instalatii pentru constructii</a:t>
                      </a:r>
                      <a:endParaRPr sz="1000" b="0" i="0" u="none" strike="noStrike" cap="none">
                        <a:solidFill>
                          <a:srgbClr val="000000"/>
                        </a:solidFill>
                        <a:latin typeface="Arial"/>
                        <a:ea typeface="Arial"/>
                        <a:cs typeface="Arial"/>
                        <a:sym typeface="Arial"/>
                      </a:endParaRPr>
                    </a:p>
                  </a:txBody>
                  <a:tcPr marL="9525" marR="9525" marT="9525" marB="0" anchor="ctr"/>
                </a:tc>
                <a:extLst>
                  <a:ext uri="{0D108BD9-81ED-4DB2-BD59-A6C34878D82A}">
                    <a16:rowId xmlns:a16="http://schemas.microsoft.com/office/drawing/2014/main" val="10001"/>
                  </a:ext>
                </a:extLst>
              </a:tr>
              <a:tr h="678900">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Inginerie, producţie şi construcţii (Engineering, manufacturing and construction)</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just"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071 </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Inginerie şi meserii inginereşti (Engineering and engineering trades)</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1" i="0" u="none" strike="noStrike" cap="none">
                          <a:solidFill>
                            <a:srgbClr val="000000"/>
                          </a:solidFill>
                          <a:latin typeface="Arial"/>
                          <a:ea typeface="Arial"/>
                          <a:cs typeface="Arial"/>
                          <a:sym typeface="Arial"/>
                        </a:rPr>
                        <a:t>071</a:t>
                      </a:r>
                      <a:r>
                        <a:rPr lang="en-US" sz="1000" b="1">
                          <a:solidFill>
                            <a:srgbClr val="000000"/>
                          </a:solidFill>
                          <a:latin typeface="Arial"/>
                          <a:ea typeface="Arial"/>
                          <a:cs typeface="Arial"/>
                          <a:sym typeface="Arial"/>
                        </a:rPr>
                        <a:t>2</a:t>
                      </a:r>
                      <a:endParaRPr sz="100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Clr>
                          <a:srgbClr val="000000"/>
                        </a:buClr>
                        <a:buSzPts val="1050"/>
                        <a:buFont typeface="Arial"/>
                        <a:buNone/>
                        <a:defRPr sz="1400" u="none" strike="noStrike" cap="none"/>
                      </a:pPr>
                      <a:r>
                        <a:rPr lang="en-US" sz="1050" b="1">
                          <a:solidFill>
                            <a:srgbClr val="000000"/>
                          </a:solidFill>
                          <a:latin typeface="Arial"/>
                          <a:ea typeface="Arial"/>
                          <a:cs typeface="Arial"/>
                          <a:sym typeface="Arial"/>
                        </a:rPr>
                        <a:t>Mediu</a:t>
                      </a:r>
                      <a:r>
                        <a:rPr lang="en-US" sz="1050" b="1" i="0" u="none" strike="noStrike" cap="none">
                          <a:solidFill>
                            <a:srgbClr val="000000"/>
                          </a:solidFill>
                          <a:latin typeface="Arial"/>
                          <a:ea typeface="Arial"/>
                          <a:cs typeface="Arial"/>
                          <a:sym typeface="Arial"/>
                        </a:rPr>
                        <a:t>)</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1" i="0" u="none" strike="noStrike" cap="none">
                          <a:solidFill>
                            <a:srgbClr val="000000"/>
                          </a:solidFill>
                          <a:latin typeface="Arial"/>
                          <a:ea typeface="Arial"/>
                          <a:cs typeface="Arial"/>
                          <a:sym typeface="Arial"/>
                        </a:rPr>
                        <a:t> </a:t>
                      </a:r>
                      <a:endParaRPr sz="100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20. Științe inginerești</a:t>
                      </a:r>
                      <a:endParaRPr sz="100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Inginerie civilă</a:t>
                      </a:r>
                      <a:endParaRPr sz="100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70</a:t>
                      </a:r>
                      <a:endParaRPr sz="100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Ingineria instalatiilor</a:t>
                      </a:r>
                      <a:endParaRPr sz="100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Instalatii si echipamente pentru protectia atmosferei</a:t>
                      </a:r>
                      <a:endParaRPr sz="1000" b="0" i="0" u="none" strike="noStrike" cap="none">
                        <a:solidFill>
                          <a:srgbClr val="000000"/>
                        </a:solidFill>
                        <a:latin typeface="Arial"/>
                        <a:ea typeface="Arial"/>
                        <a:cs typeface="Arial"/>
                        <a:sym typeface="Arial"/>
                      </a:endParaRPr>
                    </a:p>
                  </a:txBody>
                  <a:tcPr marL="9525" marR="9525" marT="9525" marB="0" anchor="ctr"/>
                </a:tc>
                <a:extLst>
                  <a:ext uri="{0D108BD9-81ED-4DB2-BD59-A6C34878D82A}">
                    <a16:rowId xmlns:a16="http://schemas.microsoft.com/office/drawing/2014/main" val="10002"/>
                  </a:ext>
                </a:extLst>
              </a:tr>
              <a:tr h="846125">
                <a:tc>
                  <a:txBody>
                    <a:bodyPr/>
                    <a:lstStyle/>
                    <a:p>
                      <a:pPr marL="0" marR="0" lvl="0" indent="0" algn="l" rtl="0">
                        <a:lnSpc>
                          <a:spcPct val="100000"/>
                        </a:lnSpc>
                        <a:spcBef>
                          <a:spcPts val="0"/>
                        </a:spcBef>
                        <a:spcAft>
                          <a:spcPts val="0"/>
                        </a:spcAft>
                        <a:buNone/>
                        <a:defRPr sz="1400" u="none" strike="noStrike" cap="none"/>
                      </a:pPr>
                      <a:r>
                        <a:rPr lang="en-US" sz="1000" b="1" i="0" u="none" strike="noStrike" cap="none">
                          <a:solidFill>
                            <a:srgbClr val="000000"/>
                          </a:solidFill>
                          <a:latin typeface="Arial"/>
                          <a:ea typeface="Arial"/>
                          <a:cs typeface="Arial"/>
                          <a:sym typeface="Arial"/>
                        </a:rPr>
                        <a:t>07 </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Inginerie, producţie şi construcţii (Engineering, manufacturing and construction)</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1" i="0" u="none" strike="noStrike" cap="none">
                          <a:solidFill>
                            <a:srgbClr val="000000"/>
                          </a:solidFill>
                          <a:latin typeface="Arial"/>
                          <a:ea typeface="Arial"/>
                          <a:cs typeface="Arial"/>
                          <a:sym typeface="Arial"/>
                        </a:rPr>
                        <a:t>071 </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Inginerie şi meserii inginereşti (Engineering and engineering</a:t>
                      </a:r>
                      <a:endParaRPr/>
                    </a:p>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Trades)</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1" i="0" u="none" strike="noStrike" cap="none">
                          <a:solidFill>
                            <a:srgbClr val="000000"/>
                          </a:solidFill>
                          <a:latin typeface="Arial"/>
                          <a:ea typeface="Arial"/>
                          <a:cs typeface="Arial"/>
                          <a:sym typeface="Arial"/>
                        </a:rPr>
                        <a:t>0714 </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Electronică şi automatizare (Electronics and automation)</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1" i="0" u="none" strike="noStrike" cap="none">
                          <a:solidFill>
                            <a:srgbClr val="000000"/>
                          </a:solidFill>
                          <a:latin typeface="Arial"/>
                          <a:ea typeface="Arial"/>
                          <a:cs typeface="Arial"/>
                          <a:sym typeface="Arial"/>
                        </a:rPr>
                        <a:t> </a:t>
                      </a:r>
                      <a:endParaRPr sz="100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20. Științe inginerești</a:t>
                      </a:r>
                      <a:endParaRPr sz="100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Ingineria sistemelor, calculatoare și tehnologia informației</a:t>
                      </a:r>
                      <a:endParaRPr sz="100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20</a:t>
                      </a:r>
                      <a:endParaRPr sz="100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Ingineria sistemelor</a:t>
                      </a:r>
                      <a:endParaRPr sz="100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Automatică și informatică aplicată</a:t>
                      </a:r>
                      <a:endParaRPr sz="1000" b="0" i="0" u="none" strike="noStrike" cap="none">
                        <a:solidFill>
                          <a:srgbClr val="000000"/>
                        </a:solidFill>
                        <a:latin typeface="Arial"/>
                        <a:ea typeface="Arial"/>
                        <a:cs typeface="Arial"/>
                        <a:sym typeface="Arial"/>
                      </a:endParaRPr>
                    </a:p>
                  </a:txBody>
                  <a:tcPr marL="9525" marR="9525" marT="9525" marB="0" anchor="ctr"/>
                </a:tc>
                <a:extLst>
                  <a:ext uri="{0D108BD9-81ED-4DB2-BD59-A6C34878D82A}">
                    <a16:rowId xmlns:a16="http://schemas.microsoft.com/office/drawing/2014/main" val="10003"/>
                  </a:ext>
                </a:extLst>
              </a:tr>
              <a:tr h="846125">
                <a:tc>
                  <a:txBody>
                    <a:bodyPr/>
                    <a:lstStyle/>
                    <a:p>
                      <a:pPr marL="0" marR="0" lvl="0" indent="0" algn="l" rtl="0">
                        <a:lnSpc>
                          <a:spcPct val="100000"/>
                        </a:lnSpc>
                        <a:spcBef>
                          <a:spcPts val="0"/>
                        </a:spcBef>
                        <a:spcAft>
                          <a:spcPts val="0"/>
                        </a:spcAft>
                        <a:buNone/>
                        <a:defRPr sz="1400" u="none" strike="noStrike" cap="none"/>
                      </a:pPr>
                      <a:r>
                        <a:rPr lang="en-US" sz="1000" b="1" i="0" u="none" strike="noStrike" cap="none">
                          <a:solidFill>
                            <a:srgbClr val="000000"/>
                          </a:solidFill>
                          <a:latin typeface="Arial"/>
                          <a:ea typeface="Arial"/>
                          <a:cs typeface="Arial"/>
                          <a:sym typeface="Arial"/>
                        </a:rPr>
                        <a:t>07 </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Inginerie, producţie şi construcţii (Engineering, manufacturing and construction)</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1" i="0" u="none" strike="noStrike" cap="none">
                          <a:solidFill>
                            <a:srgbClr val="000000"/>
                          </a:solidFill>
                          <a:latin typeface="Arial"/>
                          <a:ea typeface="Arial"/>
                          <a:cs typeface="Arial"/>
                          <a:sym typeface="Arial"/>
                        </a:rPr>
                        <a:t>071 </a:t>
                      </a:r>
                      <a:endParaRPr sz="100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Inginerie şi meserii inginereşti (Engineering and engineering</a:t>
                      </a:r>
                      <a:endParaRPr/>
                    </a:p>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Trades)</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1" i="0" u="none" strike="noStrike" cap="none">
                          <a:solidFill>
                            <a:srgbClr val="000000"/>
                          </a:solidFill>
                          <a:latin typeface="Arial"/>
                          <a:ea typeface="Arial"/>
                          <a:cs typeface="Arial"/>
                          <a:sym typeface="Arial"/>
                        </a:rPr>
                        <a:t>071</a:t>
                      </a:r>
                      <a:r>
                        <a:rPr lang="en-US" sz="1000" b="1">
                          <a:solidFill>
                            <a:srgbClr val="000000"/>
                          </a:solidFill>
                          <a:latin typeface="Arial"/>
                          <a:ea typeface="Arial"/>
                          <a:cs typeface="Arial"/>
                          <a:sym typeface="Arial"/>
                        </a:rPr>
                        <a:t>5 </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a:solidFill>
                            <a:srgbClr val="000000"/>
                          </a:solidFill>
                          <a:latin typeface="Arial"/>
                          <a:ea typeface="Arial"/>
                          <a:cs typeface="Arial"/>
                          <a:sym typeface="Arial"/>
                        </a:rPr>
                        <a:t>Mecanica și </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1" i="0" u="none" strike="noStrike" cap="none">
                          <a:solidFill>
                            <a:srgbClr val="000000"/>
                          </a:solidFill>
                          <a:latin typeface="Arial"/>
                          <a:ea typeface="Arial"/>
                          <a:cs typeface="Arial"/>
                          <a:sym typeface="Arial"/>
                        </a:rPr>
                        <a:t> </a:t>
                      </a:r>
                      <a:endParaRPr sz="100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20. Științe inginerești</a:t>
                      </a:r>
                      <a:endParaRPr sz="100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Inginerie mecanică, mecatronică, inginerie industrială și management</a:t>
                      </a:r>
                      <a:endParaRPr sz="100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250</a:t>
                      </a:r>
                      <a:endParaRPr sz="100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Mecatronică și robotică</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0" i="0" u="none" strike="noStrike" cap="none">
                          <a:solidFill>
                            <a:srgbClr val="000000"/>
                          </a:solidFill>
                          <a:latin typeface="Arial"/>
                          <a:ea typeface="Arial"/>
                          <a:cs typeface="Arial"/>
                          <a:sym typeface="Arial"/>
                        </a:rPr>
                        <a:t>Mecatronică</a:t>
                      </a:r>
                      <a:endParaRPr sz="1000" b="0" i="0" u="none" strike="noStrike" cap="none">
                        <a:solidFill>
                          <a:srgbClr val="000000"/>
                        </a:solidFill>
                        <a:latin typeface="Arial"/>
                        <a:ea typeface="Arial"/>
                        <a:cs typeface="Arial"/>
                        <a:sym typeface="Arial"/>
                      </a:endParaRPr>
                    </a:p>
                  </a:txBody>
                  <a:tcPr marL="9525" marR="9525" marT="9525" marB="0" anchor="ctr"/>
                </a:tc>
                <a:extLst>
                  <a:ext uri="{0D108BD9-81ED-4DB2-BD59-A6C34878D82A}">
                    <a16:rowId xmlns:a16="http://schemas.microsoft.com/office/drawing/2014/main" val="10004"/>
                  </a:ext>
                </a:extLst>
              </a:tr>
              <a:tr h="806300">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Inginerie, producţie şi construcţii (Engineering, manufacturing and construction)</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just"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071 </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Inginerie şi meserii inginereşti (Engineering and engineering trades)</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1" i="0" u="none" strike="noStrike" cap="none">
                          <a:solidFill>
                            <a:srgbClr val="000000"/>
                          </a:solidFill>
                          <a:latin typeface="Arial"/>
                          <a:ea typeface="Arial"/>
                          <a:cs typeface="Arial"/>
                          <a:sym typeface="Arial"/>
                        </a:rPr>
                        <a:t>0715 </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Mecanică şi meserii din domeniul metalurgiei (Mechanics and metal trades)</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00" b="1" i="0" u="none" strike="noStrike" cap="none">
                          <a:solidFill>
                            <a:srgbClr val="000000"/>
                          </a:solidFill>
                          <a:latin typeface="Arial"/>
                          <a:ea typeface="Arial"/>
                          <a:cs typeface="Arial"/>
                          <a:sym typeface="Arial"/>
                        </a:rPr>
                        <a:t> </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20. Științe inginerești</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Inginerie mecanică, mecatronică, inginerie industrială și management</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180</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Inginerie mecanică</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Utilaje tehnologice pentru construcții</a:t>
                      </a:r>
                      <a:endParaRPr sz="1050" b="0" i="0" u="none" strike="noStrike" cap="none">
                        <a:solidFill>
                          <a:srgbClr val="000000"/>
                        </a:solidFill>
                        <a:latin typeface="Arial"/>
                        <a:ea typeface="Arial"/>
                        <a:cs typeface="Arial"/>
                        <a:sym typeface="Arial"/>
                      </a:endParaRPr>
                    </a:p>
                  </a:txBody>
                  <a:tcPr marL="9525" marR="9525" marT="9525" marB="0" anchor="ctr"/>
                </a:tc>
                <a:extLst>
                  <a:ext uri="{0D108BD9-81ED-4DB2-BD59-A6C34878D82A}">
                    <a16:rowId xmlns:a16="http://schemas.microsoft.com/office/drawing/2014/main" val="10005"/>
                  </a:ext>
                </a:extLst>
              </a:tr>
            </a:tbl>
          </a:graphicData>
        </a:graphic>
      </p:graphicFrame>
      <p:sp>
        <p:nvSpPr>
          <p:cNvPr id="91" name="Google Shape;91;p1"/>
          <p:cNvSpPr txBox="1">
            <a:spLocks noGrp="1"/>
          </p:cNvSpPr>
          <p:nvPr>
            <p:ph type="sldNum" idx="12"/>
          </p:nvPr>
        </p:nvSpPr>
        <p:spPr>
          <a:xfrm>
            <a:off x="9274834" y="6376596"/>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5FCBEF"/>
              </a:buClr>
              <a:buSzPts val="900"/>
              <a:buFont typeface="Trebuchet MS"/>
              <a:buNone/>
            </a:pPr>
            <a:fld id="{00000000-1234-1234-1234-123412341234}" type="slidenum">
              <a:rPr lang="en-US" sz="900" b="0" i="0" u="none" strike="noStrike" cap="none">
                <a:solidFill>
                  <a:srgbClr val="5FCBEF"/>
                </a:solidFill>
                <a:latin typeface="Trebuchet MS"/>
                <a:ea typeface="Trebuchet MS"/>
                <a:cs typeface="Trebuchet MS"/>
                <a:sym typeface="Trebuchet MS"/>
              </a:rPr>
              <a:t>30</a:t>
            </a:fld>
            <a:endParaRPr sz="900" b="0" i="0" u="none" strike="noStrike" cap="none">
              <a:solidFill>
                <a:srgbClr val="5FCBEF"/>
              </a:solidFill>
              <a:latin typeface="Trebuchet MS"/>
              <a:ea typeface="Trebuchet MS"/>
              <a:cs typeface="Trebuchet MS"/>
              <a:sym typeface="Trebuchet MS"/>
            </a:endParaRPr>
          </a:p>
        </p:txBody>
      </p:sp>
      <p:sp>
        <p:nvSpPr>
          <p:cNvPr id="92" name="Google Shape;92;p1"/>
          <p:cNvSpPr txBox="1">
            <a:spLocks noGrp="1"/>
          </p:cNvSpPr>
          <p:nvPr>
            <p:ph type="title"/>
          </p:nvPr>
        </p:nvSpPr>
        <p:spPr>
          <a:xfrm>
            <a:off x="880731" y="822325"/>
            <a:ext cx="10515600" cy="1325700"/>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chemeClr val="dk1"/>
              </a:buClr>
              <a:buSzPts val="4000"/>
              <a:buFont typeface="Calibri"/>
              <a:buNone/>
            </a:pPr>
            <a:r>
              <a:rPr lang="en-US" sz="4000" b="0" i="0" u="none" strike="noStrike" cap="none">
                <a:solidFill>
                  <a:schemeClr val="dk1"/>
                </a:solidFill>
                <a:latin typeface="Calibri"/>
                <a:ea typeface="Calibri"/>
                <a:cs typeface="Calibri"/>
                <a:sym typeface="Calibri"/>
              </a:rPr>
              <a:t>7-INGINERIE, PRODUCŢIE ŞI CONSTRUCŢII </a:t>
            </a:r>
            <a:endParaRPr sz="4000" b="0" i="0" u="none" strike="noStrike" cap="none">
              <a:solidFill>
                <a:schemeClr val="dk1"/>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638" y="1126881"/>
            <a:ext cx="10515600" cy="658786"/>
          </a:xfrm>
        </p:spPr>
        <p:txBody>
          <a:bodyPr>
            <a:normAutofit/>
          </a:bodyPr>
          <a:lstStyle/>
          <a:p>
            <a:pPr algn="ctr"/>
            <a:r>
              <a:rPr lang="en-US" sz="4000" dirty="0" smtClean="0"/>
              <a:t>7-INGINERIE, PRODUCŢIE ŞI CONSTRUCŢII </a:t>
            </a:r>
            <a:endParaRPr lang="en-US" sz="4000" dirty="0"/>
          </a:p>
        </p:txBody>
      </p:sp>
      <p:sp>
        <p:nvSpPr>
          <p:cNvPr id="4" name="Slide Number Placeholder 3"/>
          <p:cNvSpPr>
            <a:spLocks noGrp="1"/>
          </p:cNvSpPr>
          <p:nvPr>
            <p:ph type="sldNum" sz="quarter" idx="12"/>
          </p:nvPr>
        </p:nvSpPr>
        <p:spPr>
          <a:xfrm>
            <a:off x="9292086" y="6408108"/>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
        <p:nvSpPr>
          <p:cNvPr id="3" name="Content Placeholder 2"/>
          <p:cNvSpPr>
            <a:spLocks noGrp="1"/>
          </p:cNvSpPr>
          <p:nvPr>
            <p:ph idx="1"/>
          </p:nvPr>
        </p:nvSpPr>
        <p:spPr/>
        <p:txBody>
          <a:bodyPr/>
          <a:lstStyle/>
          <a:p>
            <a:endParaRPr lang="en-US" dirty="0"/>
          </a:p>
        </p:txBody>
      </p:sp>
      <p:graphicFrame>
        <p:nvGraphicFramePr>
          <p:cNvPr id="9" name="Content Placeholder 7"/>
          <p:cNvGraphicFramePr>
            <a:graphicFrameLocks/>
          </p:cNvGraphicFramePr>
          <p:nvPr>
            <p:extLst>
              <p:ext uri="{D42A27DB-BD31-4B8C-83A1-F6EECF244321}">
                <p14:modId xmlns:p14="http://schemas.microsoft.com/office/powerpoint/2010/main" val="2552614162"/>
              </p:ext>
            </p:extLst>
          </p:nvPr>
        </p:nvGraphicFramePr>
        <p:xfrm>
          <a:off x="473582" y="1825624"/>
          <a:ext cx="11033185" cy="4380062"/>
        </p:xfrm>
        <a:graphic>
          <a:graphicData uri="http://schemas.openxmlformats.org/drawingml/2006/table">
            <a:tbl>
              <a:tblPr firstRow="1" bandRow="1">
                <a:tableStyleId>{5C22544A-7EE6-4342-B048-85BDC9FD1C3A}</a:tableStyleId>
              </a:tblPr>
              <a:tblGrid>
                <a:gridCol w="432940">
                  <a:extLst>
                    <a:ext uri="{9D8B030D-6E8A-4147-A177-3AD203B41FA5}">
                      <a16:colId xmlns:a16="http://schemas.microsoft.com/office/drawing/2014/main" val="3479280633"/>
                    </a:ext>
                  </a:extLst>
                </a:gridCol>
                <a:gridCol w="1861689">
                  <a:extLst>
                    <a:ext uri="{9D8B030D-6E8A-4147-A177-3AD203B41FA5}">
                      <a16:colId xmlns:a16="http://schemas.microsoft.com/office/drawing/2014/main" val="3592804414"/>
                    </a:ext>
                  </a:extLst>
                </a:gridCol>
                <a:gridCol w="534837">
                  <a:extLst>
                    <a:ext uri="{9D8B030D-6E8A-4147-A177-3AD203B41FA5}">
                      <a16:colId xmlns:a16="http://schemas.microsoft.com/office/drawing/2014/main" val="674651432"/>
                    </a:ext>
                  </a:extLst>
                </a:gridCol>
                <a:gridCol w="1328468">
                  <a:extLst>
                    <a:ext uri="{9D8B030D-6E8A-4147-A177-3AD203B41FA5}">
                      <a16:colId xmlns:a16="http://schemas.microsoft.com/office/drawing/2014/main" val="2017228955"/>
                    </a:ext>
                  </a:extLst>
                </a:gridCol>
                <a:gridCol w="508959">
                  <a:extLst>
                    <a:ext uri="{9D8B030D-6E8A-4147-A177-3AD203B41FA5}">
                      <a16:colId xmlns:a16="http://schemas.microsoft.com/office/drawing/2014/main" val="1882717908"/>
                    </a:ext>
                  </a:extLst>
                </a:gridCol>
                <a:gridCol w="1302589">
                  <a:extLst>
                    <a:ext uri="{9D8B030D-6E8A-4147-A177-3AD203B41FA5}">
                      <a16:colId xmlns:a16="http://schemas.microsoft.com/office/drawing/2014/main" val="1242605637"/>
                    </a:ext>
                  </a:extLst>
                </a:gridCol>
                <a:gridCol w="258792">
                  <a:extLst>
                    <a:ext uri="{9D8B030D-6E8A-4147-A177-3AD203B41FA5}">
                      <a16:colId xmlns:a16="http://schemas.microsoft.com/office/drawing/2014/main" val="1070881348"/>
                    </a:ext>
                  </a:extLst>
                </a:gridCol>
                <a:gridCol w="931653">
                  <a:extLst>
                    <a:ext uri="{9D8B030D-6E8A-4147-A177-3AD203B41FA5}">
                      <a16:colId xmlns:a16="http://schemas.microsoft.com/office/drawing/2014/main" val="681253575"/>
                    </a:ext>
                  </a:extLst>
                </a:gridCol>
                <a:gridCol w="1233577">
                  <a:extLst>
                    <a:ext uri="{9D8B030D-6E8A-4147-A177-3AD203B41FA5}">
                      <a16:colId xmlns:a16="http://schemas.microsoft.com/office/drawing/2014/main" val="1848474606"/>
                    </a:ext>
                  </a:extLst>
                </a:gridCol>
                <a:gridCol w="508959">
                  <a:extLst>
                    <a:ext uri="{9D8B030D-6E8A-4147-A177-3AD203B41FA5}">
                      <a16:colId xmlns:a16="http://schemas.microsoft.com/office/drawing/2014/main" val="356358276"/>
                    </a:ext>
                  </a:extLst>
                </a:gridCol>
                <a:gridCol w="750498">
                  <a:extLst>
                    <a:ext uri="{9D8B030D-6E8A-4147-A177-3AD203B41FA5}">
                      <a16:colId xmlns:a16="http://schemas.microsoft.com/office/drawing/2014/main" val="3452526377"/>
                    </a:ext>
                  </a:extLst>
                </a:gridCol>
                <a:gridCol w="1380224">
                  <a:extLst>
                    <a:ext uri="{9D8B030D-6E8A-4147-A177-3AD203B41FA5}">
                      <a16:colId xmlns:a16="http://schemas.microsoft.com/office/drawing/2014/main" val="841492197"/>
                    </a:ext>
                  </a:extLst>
                </a:gridCol>
              </a:tblGrid>
              <a:tr h="673629">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larg</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a:t>
                      </a:r>
                      <a:r>
                        <a:rPr lang="en-US" sz="900" b="1" i="0" u="none" strike="noStrike" dirty="0" err="1">
                          <a:solidFill>
                            <a:srgbClr val="FFFFFF"/>
                          </a:solidFill>
                          <a:effectLst/>
                          <a:latin typeface="Arial" panose="020B0604020202020204" pitchFamily="34" charset="0"/>
                          <a:cs typeface="Arial" panose="020B0604020202020204" pitchFamily="34" charset="0"/>
                        </a:rPr>
                        <a:t>restrâns</a:t>
                      </a:r>
                      <a:r>
                        <a:rPr lang="en-US" sz="90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900" b="1" i="0" u="none" strike="noStrike">
                          <a:solidFill>
                            <a:srgbClr val="FFFFFF"/>
                          </a:solidFill>
                          <a:effectLst/>
                          <a:latin typeface="Arial" panose="020B0604020202020204" pitchFamily="34" charset="0"/>
                          <a:cs typeface="Arial" panose="020B0604020202020204" pitchFamily="34" charset="0"/>
                        </a:rPr>
                        <a:t>Domeniu detaliat ISCED</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fundamental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Ramura</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știință</a:t>
                      </a:r>
                      <a:r>
                        <a:rPr lang="en-US" sz="900" b="1" i="0" u="none" strike="noStrike" dirty="0">
                          <a:solidFill>
                            <a:srgbClr val="FFFFFF"/>
                          </a:solidFill>
                          <a:effectLst/>
                          <a:latin typeface="Arial" panose="020B0604020202020204" pitchFamily="34" charset="0"/>
                          <a:cs typeface="Arial" panose="020B0604020202020204" pitchFamily="34" charset="0"/>
                        </a:rPr>
                        <a:t> cf. HG </a:t>
                      </a:r>
                      <a:r>
                        <a:rPr lang="en-US" sz="900" b="1" i="0" u="none" strike="noStrike" dirty="0" err="1">
                          <a:solidFill>
                            <a:srgbClr val="FFFFFF"/>
                          </a:solidFill>
                          <a:effectLst/>
                          <a:latin typeface="Arial" panose="020B0604020202020204" pitchFamily="34" charset="0"/>
                          <a:cs typeface="Arial" panose="020B0604020202020204" pitchFamily="34" charset="0"/>
                        </a:rPr>
                        <a:t>nr</a:t>
                      </a:r>
                      <a:r>
                        <a:rPr lang="en-US" sz="90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900" b="1" i="0" u="none" strike="noStrike" dirty="0">
                          <a:solidFill>
                            <a:srgbClr val="FFFFFF"/>
                          </a:solidFill>
                          <a:effectLst/>
                          <a:latin typeface="Arial" panose="020B0604020202020204" pitchFamily="34" charset="0"/>
                          <a:cs typeface="Arial" panose="020B0604020202020204" pitchFamily="34" charset="0"/>
                        </a:rPr>
                        <a:t>Cod DL </a:t>
                      </a:r>
                      <a:r>
                        <a:rPr lang="en-US" sz="900" b="1" i="0" u="none" strike="noStrike" dirty="0" err="1">
                          <a:solidFill>
                            <a:srgbClr val="FFFFFF"/>
                          </a:solidFill>
                          <a:effectLst/>
                          <a:latin typeface="Arial" panose="020B0604020202020204" pitchFamily="34" charset="0"/>
                          <a:cs typeface="Arial" panose="020B0604020202020204" pitchFamily="34" charset="0"/>
                        </a:rPr>
                        <a:t>cf</a:t>
                      </a:r>
                      <a:r>
                        <a:rPr lang="en-US" sz="90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900" b="1" i="0" u="none" strike="noStrike" dirty="0" err="1">
                          <a:solidFill>
                            <a:srgbClr val="FFFFFF"/>
                          </a:solidFill>
                          <a:effectLst/>
                          <a:latin typeface="Arial" panose="020B0604020202020204" pitchFamily="34" charset="0"/>
                          <a:cs typeface="Arial" panose="020B0604020202020204" pitchFamily="34" charset="0"/>
                        </a:rPr>
                        <a:t>Domeniu</a:t>
                      </a:r>
                      <a:r>
                        <a:rPr lang="en-US" sz="900" b="1" i="0" u="none" strike="noStrike" dirty="0">
                          <a:solidFill>
                            <a:srgbClr val="FFFFFF"/>
                          </a:solidFill>
                          <a:effectLst/>
                          <a:latin typeface="Arial" panose="020B0604020202020204" pitchFamily="34" charset="0"/>
                          <a:cs typeface="Arial" panose="020B0604020202020204" pitchFamily="34" charset="0"/>
                        </a:rPr>
                        <a:t> de </a:t>
                      </a:r>
                      <a:r>
                        <a:rPr lang="en-US" sz="900" b="1" i="0" u="none" strike="noStrike" dirty="0" err="1">
                          <a:solidFill>
                            <a:srgbClr val="FFFFFF"/>
                          </a:solidFill>
                          <a:effectLst/>
                          <a:latin typeface="Arial" panose="020B0604020202020204" pitchFamily="34" charset="0"/>
                          <a:cs typeface="Arial" panose="020B0604020202020204" pitchFamily="34" charset="0"/>
                        </a:rPr>
                        <a:t>licență</a:t>
                      </a:r>
                      <a:r>
                        <a:rPr lang="en-US" sz="90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90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90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90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848561">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071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meserii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inginereşti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ro-RO" sz="1050" b="1" i="0" u="none" strike="noStrike" dirty="0" smtClean="0">
                          <a:solidFill>
                            <a:srgbClr val="000000"/>
                          </a:solidFill>
                          <a:effectLst/>
                          <a:latin typeface="Arial" panose="020B0604020202020204" pitchFamily="34" charset="0"/>
                          <a:cs typeface="Arial" panose="020B0604020202020204" pitchFamily="34" charset="0"/>
                        </a:rPr>
                        <a:t>(Engineering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engineering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0715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err="1">
                          <a:solidFill>
                            <a:srgbClr val="000000"/>
                          </a:solidFill>
                          <a:effectLst/>
                          <a:latin typeface="Arial" panose="020B0604020202020204" pitchFamily="34" charset="0"/>
                          <a:cs typeface="Arial" panose="020B0604020202020204" pitchFamily="34" charset="0"/>
                        </a:rPr>
                        <a:t>Mecanică</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şi</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a:solidFill>
                            <a:srgbClr val="000000"/>
                          </a:solidFill>
                          <a:effectLst/>
                          <a:latin typeface="Arial" panose="020B0604020202020204" pitchFamily="34" charset="0"/>
                          <a:cs typeface="Arial" panose="020B0604020202020204" pitchFamily="34" charset="0"/>
                        </a:rPr>
                        <a:t>meserii</a:t>
                      </a:r>
                      <a:r>
                        <a:rPr lang="en-US" sz="1000" b="1" i="0" u="none" strike="noStrike" dirty="0">
                          <a:solidFill>
                            <a:srgbClr val="000000"/>
                          </a:solidFill>
                          <a:effectLst/>
                          <a:latin typeface="Arial" panose="020B0604020202020204" pitchFamily="34" charset="0"/>
                          <a:cs typeface="Arial" panose="020B0604020202020204" pitchFamily="34" charset="0"/>
                        </a:rPr>
                        <a:t> din </a:t>
                      </a:r>
                      <a:r>
                        <a:rPr lang="en-US" sz="1000" b="1" i="0" u="none" strike="noStrike" dirty="0" err="1">
                          <a:solidFill>
                            <a:srgbClr val="000000"/>
                          </a:solidFill>
                          <a:effectLst/>
                          <a:latin typeface="Arial" panose="020B0604020202020204" pitchFamily="34" charset="0"/>
                          <a:cs typeface="Arial" panose="020B0604020202020204" pitchFamily="34" charset="0"/>
                        </a:rPr>
                        <a:t>domeniul</a:t>
                      </a:r>
                      <a:r>
                        <a:rPr lang="en-US" sz="1000" b="1" i="0" u="none" strike="noStrike" dirty="0">
                          <a:solidFill>
                            <a:srgbClr val="000000"/>
                          </a:solidFill>
                          <a:effectLst/>
                          <a:latin typeface="Arial" panose="020B0604020202020204" pitchFamily="34" charset="0"/>
                          <a:cs typeface="Arial" panose="020B0604020202020204" pitchFamily="34" charset="0"/>
                        </a:rPr>
                        <a:t> </a:t>
                      </a:r>
                      <a:r>
                        <a:rPr lang="en-US" sz="1000" b="1" i="0" u="none" strike="noStrike" dirty="0" err="1" smtClean="0">
                          <a:solidFill>
                            <a:srgbClr val="000000"/>
                          </a:solidFill>
                          <a:effectLst/>
                          <a:latin typeface="Arial" panose="020B0604020202020204" pitchFamily="34" charset="0"/>
                          <a:cs typeface="Arial" panose="020B0604020202020204" pitchFamily="34" charset="0"/>
                        </a:rPr>
                        <a:t>metalurgiei</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Mechanics</a:t>
                      </a:r>
                      <a:r>
                        <a:rPr lang="ro-RO" sz="1000" b="1" i="0" u="none" strike="noStrike" dirty="0" smtClean="0">
                          <a:solidFill>
                            <a:srgbClr val="000000"/>
                          </a:solidFill>
                          <a:effectLst/>
                          <a:latin typeface="Arial" panose="020B0604020202020204" pitchFamily="34" charset="0"/>
                          <a:cs typeface="Arial" panose="020B0604020202020204" pitchFamily="34" charset="0"/>
                        </a:rPr>
                        <a:t> </a:t>
                      </a:r>
                      <a:r>
                        <a:rPr lang="ro-RO" sz="1000" b="1" i="0" u="none" strike="noStrike" dirty="0" err="1" smtClean="0">
                          <a:solidFill>
                            <a:srgbClr val="000000"/>
                          </a:solidFill>
                          <a:effectLst/>
                          <a:latin typeface="Arial" panose="020B0604020202020204" pitchFamily="34" charset="0"/>
                          <a:cs typeface="Arial" panose="020B0604020202020204" pitchFamily="34" charset="0"/>
                        </a:rPr>
                        <a:t>and</a:t>
                      </a:r>
                      <a:r>
                        <a:rPr lang="ro-RO" sz="1000" b="1" i="0" u="none" strike="noStrike" dirty="0" smtClean="0">
                          <a:solidFill>
                            <a:srgbClr val="000000"/>
                          </a:solidFill>
                          <a:effectLst/>
                          <a:latin typeface="Arial" panose="020B0604020202020204" pitchFamily="34" charset="0"/>
                          <a:cs typeface="Arial" panose="020B0604020202020204" pitchFamily="34" charset="0"/>
                        </a:rPr>
                        <a:t> metal </a:t>
                      </a:r>
                      <a:r>
                        <a:rPr lang="ro-RO" sz="1000" b="1" i="0" u="none" strike="noStrike" dirty="0" err="1" smtClean="0">
                          <a:solidFill>
                            <a:srgbClr val="000000"/>
                          </a:solidFill>
                          <a:effectLst/>
                          <a:latin typeface="Arial" panose="020B0604020202020204" pitchFamily="34" charset="0"/>
                          <a:cs typeface="Arial" panose="020B0604020202020204" pitchFamily="34" charset="0"/>
                        </a:rPr>
                        <a:t>trades</a:t>
                      </a:r>
                      <a:r>
                        <a:rPr lang="ro-RO" sz="1000" b="1" i="0" u="none" strike="noStrike" dirty="0" smtClean="0">
                          <a:solidFill>
                            <a:srgbClr val="000000"/>
                          </a:solidFill>
                          <a:effectLst/>
                          <a:latin typeface="Arial" panose="020B0604020202020204" pitchFamily="34" charset="0"/>
                          <a:cs typeface="Arial" panose="020B0604020202020204" pitchFamily="34" charset="0"/>
                        </a:rPr>
                        <a:t>)</a:t>
                      </a:r>
                      <a:endParaRPr lang="en-US" sz="100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5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50" b="0" i="0" u="none" strike="noStrike">
                          <a:solidFill>
                            <a:srgbClr val="000000"/>
                          </a:solidFill>
                          <a:effectLst/>
                          <a:latin typeface="Arial" panose="020B0604020202020204" pitchFamily="34" charset="0"/>
                          <a:cs typeface="Arial" panose="020B0604020202020204" pitchFamily="34" charset="0"/>
                        </a:rPr>
                        <a:t>Inginerie mecanică, mecatronică, inginerie industrială și management</a:t>
                      </a:r>
                    </a:p>
                  </a:txBody>
                  <a:tcPr marL="9525" marR="9525" marT="9525" marB="0" anchor="ctr"/>
                </a:tc>
                <a:tc>
                  <a:txBody>
                    <a:bodyPr/>
                    <a:lstStyle/>
                    <a:p>
                      <a:pPr algn="l" fontAlgn="ctr"/>
                      <a:r>
                        <a:rPr lang="en-US" sz="1050" b="0" i="0" u="none" strike="noStrike">
                          <a:solidFill>
                            <a:srgbClr val="000000"/>
                          </a:solidFill>
                          <a:effectLst/>
                          <a:latin typeface="Arial" panose="020B0604020202020204" pitchFamily="34" charset="0"/>
                          <a:cs typeface="Arial" panose="020B0604020202020204" pitchFamily="34" charset="0"/>
                        </a:rPr>
                        <a:t>180</a:t>
                      </a:r>
                    </a:p>
                  </a:txBody>
                  <a:tcPr marL="9525" marR="9525" marT="9525" marB="0" anchor="ctr"/>
                </a:tc>
                <a:tc>
                  <a:txBody>
                    <a:bodyPr/>
                    <a:lstStyle/>
                    <a:p>
                      <a:pPr algn="l" fontAlgn="b"/>
                      <a:r>
                        <a:rPr lang="en-US" sz="1050" b="0" i="0" u="none" strike="noStrike">
                          <a:solidFill>
                            <a:srgbClr val="000000"/>
                          </a:solidFill>
                          <a:effectLst/>
                          <a:latin typeface="Arial" panose="020B0604020202020204" pitchFamily="34" charset="0"/>
                          <a:cs typeface="Arial" panose="020B0604020202020204" pitchFamily="34" charset="0"/>
                        </a:rPr>
                        <a:t>Inginerie mecanică</a:t>
                      </a:r>
                    </a:p>
                  </a:txBody>
                  <a:tcPr marL="9525" marR="9525" marT="9525" marB="0" anchor="ctr"/>
                </a:tc>
                <a:tc>
                  <a:txBody>
                    <a:bodyPr/>
                    <a:lstStyle/>
                    <a:p>
                      <a:pPr algn="l" fontAlgn="b"/>
                      <a:r>
                        <a:rPr lang="en-US" sz="1050" b="0" i="0" u="none" strike="noStrike" dirty="0" err="1">
                          <a:solidFill>
                            <a:srgbClr val="000000"/>
                          </a:solidFill>
                          <a:effectLst/>
                          <a:latin typeface="Arial" panose="020B0604020202020204" pitchFamily="34" charset="0"/>
                          <a:cs typeface="Arial" panose="020B0604020202020204" pitchFamily="34" charset="0"/>
                        </a:rPr>
                        <a:t>Ingineria</a:t>
                      </a:r>
                      <a:r>
                        <a:rPr lang="en-US" sz="1050" b="0" i="0" u="none" strike="noStrike" dirty="0">
                          <a:solidFill>
                            <a:srgbClr val="000000"/>
                          </a:solidFill>
                          <a:effectLst/>
                          <a:latin typeface="Arial" panose="020B0604020202020204" pitchFamily="34" charset="0"/>
                          <a:cs typeface="Arial" panose="020B0604020202020204" pitchFamily="34" charset="0"/>
                        </a:rPr>
                        <a:t> </a:t>
                      </a:r>
                      <a:r>
                        <a:rPr lang="en-US" sz="1050" b="0" i="0" u="none" strike="noStrike" dirty="0" err="1">
                          <a:solidFill>
                            <a:srgbClr val="000000"/>
                          </a:solidFill>
                          <a:effectLst/>
                          <a:latin typeface="Arial" panose="020B0604020202020204" pitchFamily="34" charset="0"/>
                          <a:cs typeface="Arial" panose="020B0604020202020204" pitchFamily="34" charset="0"/>
                        </a:rPr>
                        <a:t>și</a:t>
                      </a:r>
                      <a:r>
                        <a:rPr lang="en-US" sz="1050" b="0" i="0" u="none" strike="noStrike" dirty="0">
                          <a:solidFill>
                            <a:srgbClr val="000000"/>
                          </a:solidFill>
                          <a:effectLst/>
                          <a:latin typeface="Arial" panose="020B0604020202020204" pitchFamily="34" charset="0"/>
                          <a:cs typeface="Arial" panose="020B0604020202020204" pitchFamily="34" charset="0"/>
                        </a:rPr>
                        <a:t> </a:t>
                      </a:r>
                      <a:r>
                        <a:rPr lang="en-US" sz="1050" b="0" i="0" u="none" strike="noStrike" dirty="0" err="1">
                          <a:solidFill>
                            <a:srgbClr val="000000"/>
                          </a:solidFill>
                          <a:effectLst/>
                          <a:latin typeface="Arial" panose="020B0604020202020204" pitchFamily="34" charset="0"/>
                          <a:cs typeface="Arial" panose="020B0604020202020204" pitchFamily="34" charset="0"/>
                        </a:rPr>
                        <a:t>managementul</a:t>
                      </a:r>
                      <a:r>
                        <a:rPr lang="en-US" sz="1050" b="0" i="0" u="none" strike="noStrike" dirty="0">
                          <a:solidFill>
                            <a:srgbClr val="000000"/>
                          </a:solidFill>
                          <a:effectLst/>
                          <a:latin typeface="Arial" panose="020B0604020202020204" pitchFamily="34" charset="0"/>
                          <a:cs typeface="Arial" panose="020B0604020202020204" pitchFamily="34" charset="0"/>
                        </a:rPr>
                        <a:t> </a:t>
                      </a:r>
                      <a:r>
                        <a:rPr lang="en-US" sz="1050" b="0" i="0" u="none" strike="noStrike" dirty="0" err="1">
                          <a:solidFill>
                            <a:srgbClr val="000000"/>
                          </a:solidFill>
                          <a:effectLst/>
                          <a:latin typeface="Arial" panose="020B0604020202020204" pitchFamily="34" charset="0"/>
                          <a:cs typeface="Arial" panose="020B0604020202020204" pitchFamily="34" charset="0"/>
                        </a:rPr>
                        <a:t>resurselor</a:t>
                      </a:r>
                      <a:r>
                        <a:rPr lang="en-US" sz="1050" b="0" i="0" u="none" strike="noStrike" dirty="0">
                          <a:solidFill>
                            <a:srgbClr val="000000"/>
                          </a:solidFill>
                          <a:effectLst/>
                          <a:latin typeface="Arial" panose="020B0604020202020204" pitchFamily="34" charset="0"/>
                          <a:cs typeface="Arial" panose="020B0604020202020204" pitchFamily="34" charset="0"/>
                        </a:rPr>
                        <a:t> </a:t>
                      </a:r>
                      <a:r>
                        <a:rPr lang="en-US" sz="1050" b="0" i="0" u="none" strike="noStrike" dirty="0" err="1">
                          <a:solidFill>
                            <a:srgbClr val="000000"/>
                          </a:solidFill>
                          <a:effectLst/>
                          <a:latin typeface="Arial" panose="020B0604020202020204" pitchFamily="34" charset="0"/>
                          <a:cs typeface="Arial" panose="020B0604020202020204" pitchFamily="34" charset="0"/>
                        </a:rPr>
                        <a:t>tehnologice</a:t>
                      </a:r>
                      <a:r>
                        <a:rPr lang="en-US" sz="1050" b="0" i="0" u="none" strike="noStrike" dirty="0">
                          <a:solidFill>
                            <a:srgbClr val="000000"/>
                          </a:solidFill>
                          <a:effectLst/>
                          <a:latin typeface="Arial" panose="020B0604020202020204" pitchFamily="34" charset="0"/>
                          <a:cs typeface="Arial" panose="020B0604020202020204" pitchFamily="34" charset="0"/>
                        </a:rPr>
                        <a:t> </a:t>
                      </a:r>
                      <a:r>
                        <a:rPr lang="en-US" sz="1050" b="0" i="0" u="none" strike="noStrike" dirty="0" err="1">
                          <a:solidFill>
                            <a:srgbClr val="000000"/>
                          </a:solidFill>
                          <a:effectLst/>
                          <a:latin typeface="Arial" panose="020B0604020202020204" pitchFamily="34" charset="0"/>
                          <a:cs typeface="Arial" panose="020B0604020202020204" pitchFamily="34" charset="0"/>
                        </a:rPr>
                        <a:t>în</a:t>
                      </a:r>
                      <a:r>
                        <a:rPr lang="en-US" sz="1050" b="0" i="0" u="none" strike="noStrike" dirty="0">
                          <a:solidFill>
                            <a:srgbClr val="000000"/>
                          </a:solidFill>
                          <a:effectLst/>
                          <a:latin typeface="Arial" panose="020B0604020202020204" pitchFamily="34" charset="0"/>
                          <a:cs typeface="Arial" panose="020B0604020202020204" pitchFamily="34" charset="0"/>
                        </a:rPr>
                        <a:t> </a:t>
                      </a:r>
                      <a:r>
                        <a:rPr lang="en-US" sz="1050" b="0" i="0" u="none" strike="noStrike" dirty="0" err="1">
                          <a:solidFill>
                            <a:srgbClr val="000000"/>
                          </a:solidFill>
                          <a:effectLst/>
                          <a:latin typeface="Arial" panose="020B0604020202020204" pitchFamily="34" charset="0"/>
                          <a:cs typeface="Arial" panose="020B0604020202020204" pitchFamily="34" charset="0"/>
                        </a:rPr>
                        <a:t>construcții</a:t>
                      </a:r>
                      <a:endParaRPr lang="en-US"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973527026"/>
                  </a:ext>
                </a:extLst>
              </a:tr>
              <a:tr h="714468">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073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Arhitectură</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Architecture</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construction</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a:solidFill>
                            <a:srgbClr val="000000"/>
                          </a:solidFill>
                          <a:effectLst/>
                          <a:latin typeface="Arial" panose="020B0604020202020204" pitchFamily="34" charset="0"/>
                          <a:cs typeface="Arial" panose="020B0604020202020204" pitchFamily="34" charset="0"/>
                        </a:rPr>
                        <a:t>0731</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Arhitectură</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smtClean="0">
                          <a:solidFill>
                            <a:srgbClr val="000000"/>
                          </a:solidFill>
                          <a:effectLst/>
                          <a:latin typeface="Arial" panose="020B0604020202020204" pitchFamily="34" charset="0"/>
                          <a:cs typeface="Arial" panose="020B0604020202020204" pitchFamily="34" charset="0"/>
                        </a:rPr>
                        <a:t>urbanism</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Architecture</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town</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planning</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20. </a:t>
                      </a:r>
                      <a:r>
                        <a:rPr lang="en-US" sz="1100" b="0" i="0" u="none" strike="noStrike" dirty="0" err="1">
                          <a:solidFill>
                            <a:srgbClr val="000000"/>
                          </a:solidFill>
                          <a:effectLst/>
                          <a:latin typeface="Arial" panose="020B0604020202020204" pitchFamily="34" charset="0"/>
                          <a:cs typeface="Arial" panose="020B0604020202020204" pitchFamily="34" charset="0"/>
                        </a:rPr>
                        <a:t>Științe</a:t>
                      </a:r>
                      <a:r>
                        <a:rPr lang="en-US" sz="1100" b="0" i="0" u="none" strike="noStrike" dirty="0">
                          <a:solidFill>
                            <a:srgbClr val="000000"/>
                          </a:solidFill>
                          <a:effectLst/>
                          <a:latin typeface="Arial" panose="020B0604020202020204" pitchFamily="34" charset="0"/>
                          <a:cs typeface="Arial" panose="020B0604020202020204" pitchFamily="34" charset="0"/>
                        </a:rPr>
                        <a:t> </a:t>
                      </a:r>
                      <a:r>
                        <a:rPr lang="en-US" sz="11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it-IT" sz="1100" b="0" i="0" u="none" strike="noStrike">
                          <a:solidFill>
                            <a:srgbClr val="000000"/>
                          </a:solidFill>
                          <a:effectLst/>
                          <a:latin typeface="Arial" panose="020B0604020202020204" pitchFamily="34" charset="0"/>
                          <a:cs typeface="Arial" panose="020B0604020202020204" pitchFamily="34" charset="0"/>
                        </a:rPr>
                        <a:t>Inginerie geologică, mine, petrol și gaze</a:t>
                      </a:r>
                    </a:p>
                  </a:txBody>
                  <a:tcPr marL="9525" marR="9525" marT="9525" marB="0" anchor="ctr"/>
                </a:tc>
                <a:tc>
                  <a:txBody>
                    <a:bodyPr/>
                    <a:lstStyle/>
                    <a:p>
                      <a:pPr algn="l" fontAlgn="ctr"/>
                      <a:r>
                        <a:rPr lang="en-US" sz="1100" b="0" i="0" u="none" strike="noStrike">
                          <a:solidFill>
                            <a:srgbClr val="000000"/>
                          </a:solidFill>
                          <a:effectLst/>
                          <a:latin typeface="Arial" panose="020B0604020202020204" pitchFamily="34" charset="0"/>
                          <a:cs typeface="Arial" panose="020B0604020202020204" pitchFamily="34" charset="0"/>
                        </a:rPr>
                        <a:t>30</a:t>
                      </a:r>
                    </a:p>
                  </a:txBody>
                  <a:tcPr marL="9525" marR="9525" marT="9525" marB="0" anchor="ctr"/>
                </a:tc>
                <a:tc>
                  <a:txBody>
                    <a:bodyPr/>
                    <a:lstStyle/>
                    <a:p>
                      <a:pPr algn="l" fontAlgn="b"/>
                      <a:r>
                        <a:rPr lang="en-US" sz="1100" b="0" i="0" u="none" strike="noStrike">
                          <a:solidFill>
                            <a:srgbClr val="000000"/>
                          </a:solidFill>
                          <a:effectLst/>
                          <a:latin typeface="Arial" panose="020B0604020202020204" pitchFamily="34" charset="0"/>
                          <a:cs typeface="Arial" panose="020B0604020202020204" pitchFamily="34" charset="0"/>
                        </a:rPr>
                        <a:t>Inginerie geodezică</a:t>
                      </a:r>
                    </a:p>
                  </a:txBody>
                  <a:tcPr marL="9525" marR="9525" marT="9525" marB="0" anchor="ctr"/>
                </a:tc>
                <a:tc>
                  <a:txBody>
                    <a:bodyPr/>
                    <a:lstStyle/>
                    <a:p>
                      <a:pPr algn="l" fontAlgn="b"/>
                      <a:r>
                        <a:rPr lang="en-US" sz="1100" b="0" i="0" u="none" strike="noStrike" dirty="0" err="1">
                          <a:solidFill>
                            <a:srgbClr val="000000"/>
                          </a:solidFill>
                          <a:effectLst/>
                          <a:latin typeface="Arial" panose="020B0604020202020204" pitchFamily="34" charset="0"/>
                          <a:cs typeface="Arial" panose="020B0604020202020204" pitchFamily="34" charset="0"/>
                        </a:rPr>
                        <a:t>Măsurători</a:t>
                      </a:r>
                      <a:r>
                        <a:rPr lang="en-US" sz="1100" b="0" i="0" u="none" strike="noStrike" dirty="0">
                          <a:solidFill>
                            <a:srgbClr val="000000"/>
                          </a:solidFill>
                          <a:effectLst/>
                          <a:latin typeface="Arial" panose="020B0604020202020204" pitchFamily="34" charset="0"/>
                          <a:cs typeface="Arial" panose="020B0604020202020204" pitchFamily="34" charset="0"/>
                        </a:rPr>
                        <a:t> </a:t>
                      </a:r>
                      <a:r>
                        <a:rPr lang="en-US" sz="1100" b="0" i="0" u="none" strike="noStrike" dirty="0" err="1">
                          <a:solidFill>
                            <a:srgbClr val="000000"/>
                          </a:solidFill>
                          <a:effectLst/>
                          <a:latin typeface="Arial" panose="020B0604020202020204" pitchFamily="34" charset="0"/>
                          <a:cs typeface="Arial" panose="020B0604020202020204" pitchFamily="34" charset="0"/>
                        </a:rPr>
                        <a:t>terestre</a:t>
                      </a:r>
                      <a:r>
                        <a:rPr lang="en-US" sz="1100" b="0" i="0" u="none" strike="noStrike" dirty="0">
                          <a:solidFill>
                            <a:srgbClr val="000000"/>
                          </a:solidFill>
                          <a:effectLst/>
                          <a:latin typeface="Arial" panose="020B0604020202020204" pitchFamily="34" charset="0"/>
                          <a:cs typeface="Arial" panose="020B0604020202020204" pitchFamily="34" charset="0"/>
                        </a:rPr>
                        <a:t> </a:t>
                      </a:r>
                      <a:r>
                        <a:rPr lang="en-US" sz="1100" b="0" i="0" u="none" strike="noStrike" dirty="0" err="1">
                          <a:solidFill>
                            <a:srgbClr val="000000"/>
                          </a:solidFill>
                          <a:effectLst/>
                          <a:latin typeface="Arial" panose="020B0604020202020204" pitchFamily="34" charset="0"/>
                          <a:cs typeface="Arial" panose="020B0604020202020204" pitchFamily="34" charset="0"/>
                        </a:rPr>
                        <a:t>și</a:t>
                      </a:r>
                      <a:r>
                        <a:rPr lang="en-US" sz="1100" b="0" i="0" u="none" strike="noStrike" dirty="0">
                          <a:solidFill>
                            <a:srgbClr val="000000"/>
                          </a:solidFill>
                          <a:effectLst/>
                          <a:latin typeface="Arial" panose="020B0604020202020204" pitchFamily="34" charset="0"/>
                          <a:cs typeface="Arial" panose="020B0604020202020204" pitchFamily="34" charset="0"/>
                        </a:rPr>
                        <a:t> </a:t>
                      </a:r>
                      <a:r>
                        <a:rPr lang="en-US" sz="1100" b="0" i="0" u="none" strike="noStrike" dirty="0" err="1">
                          <a:solidFill>
                            <a:srgbClr val="000000"/>
                          </a:solidFill>
                          <a:effectLst/>
                          <a:latin typeface="Arial" panose="020B0604020202020204" pitchFamily="34" charset="0"/>
                          <a:cs typeface="Arial" panose="020B0604020202020204" pitchFamily="34" charset="0"/>
                        </a:rPr>
                        <a:t>cadastru</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4204291694"/>
                  </a:ext>
                </a:extLst>
              </a:tr>
              <a:tr h="714468">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a:solidFill>
                            <a:srgbClr val="000000"/>
                          </a:solidFill>
                          <a:effectLst/>
                          <a:latin typeface="Arial" panose="020B0604020202020204" pitchFamily="34" charset="0"/>
                          <a:cs typeface="Arial" panose="020B0604020202020204" pitchFamily="34" charset="0"/>
                        </a:rPr>
                        <a:t>073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50" b="1" i="0" u="none" strike="noStrike" dirty="0" err="1">
                          <a:solidFill>
                            <a:srgbClr val="000000"/>
                          </a:solidFill>
                          <a:effectLst/>
                          <a:latin typeface="Arial" panose="020B0604020202020204" pitchFamily="34" charset="0"/>
                          <a:cs typeface="Arial" panose="020B0604020202020204" pitchFamily="34" charset="0"/>
                        </a:rPr>
                        <a:t>Arhitectură</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Architecture</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construction</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0731</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50" b="1" i="0" u="none" strike="noStrike" dirty="0" err="1">
                          <a:solidFill>
                            <a:srgbClr val="000000"/>
                          </a:solidFill>
                          <a:effectLst/>
                          <a:latin typeface="Arial" panose="020B0604020202020204" pitchFamily="34" charset="0"/>
                          <a:cs typeface="Arial" panose="020B0604020202020204" pitchFamily="34" charset="0"/>
                        </a:rPr>
                        <a:t>Arhitectură</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smtClean="0">
                          <a:solidFill>
                            <a:srgbClr val="000000"/>
                          </a:solidFill>
                          <a:effectLst/>
                          <a:latin typeface="Arial" panose="020B0604020202020204" pitchFamily="34" charset="0"/>
                          <a:cs typeface="Arial" panose="020B0604020202020204" pitchFamily="34" charset="0"/>
                        </a:rPr>
                        <a:t>urbanism</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Architecture</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town</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planning</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1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it-IT" sz="1100" b="0" i="0" u="none" strike="noStrike">
                          <a:solidFill>
                            <a:srgbClr val="000000"/>
                          </a:solidFill>
                          <a:effectLst/>
                          <a:latin typeface="Arial" panose="020B0604020202020204" pitchFamily="34" charset="0"/>
                          <a:cs typeface="Arial" panose="020B0604020202020204" pitchFamily="34" charset="0"/>
                        </a:rPr>
                        <a:t>Inginerie geologică, mine, petrol și gaze</a:t>
                      </a:r>
                    </a:p>
                  </a:txBody>
                  <a:tcPr marL="9525" marR="9525" marT="9525" marB="0" anchor="ctr"/>
                </a:tc>
                <a:tc>
                  <a:txBody>
                    <a:bodyPr/>
                    <a:lstStyle/>
                    <a:p>
                      <a:pPr algn="l" fontAlgn="ctr"/>
                      <a:r>
                        <a:rPr lang="en-US" sz="1100" b="0" i="0" u="none" strike="noStrike">
                          <a:solidFill>
                            <a:srgbClr val="000000"/>
                          </a:solidFill>
                          <a:effectLst/>
                          <a:latin typeface="Arial" panose="020B0604020202020204" pitchFamily="34" charset="0"/>
                          <a:cs typeface="Arial" panose="020B0604020202020204" pitchFamily="34" charset="0"/>
                        </a:rPr>
                        <a:t>30</a:t>
                      </a:r>
                    </a:p>
                  </a:txBody>
                  <a:tcPr marL="9525" marR="9525" marT="9525" marB="0" anchor="ctr"/>
                </a:tc>
                <a:tc>
                  <a:txBody>
                    <a:bodyPr/>
                    <a:lstStyle/>
                    <a:p>
                      <a:pPr algn="l" fontAlgn="b"/>
                      <a:r>
                        <a:rPr lang="en-US" sz="1100" b="0" i="0" u="none" strike="noStrike">
                          <a:solidFill>
                            <a:srgbClr val="000000"/>
                          </a:solidFill>
                          <a:effectLst/>
                          <a:latin typeface="Arial" panose="020B0604020202020204" pitchFamily="34" charset="0"/>
                          <a:cs typeface="Arial" panose="020B0604020202020204" pitchFamily="34" charset="0"/>
                        </a:rPr>
                        <a:t>Inginerie geodezică</a:t>
                      </a:r>
                    </a:p>
                  </a:txBody>
                  <a:tcPr marL="9525" marR="9525" marT="9525" marB="0" anchor="ctr"/>
                </a:tc>
                <a:tc>
                  <a:txBody>
                    <a:bodyPr/>
                    <a:lstStyle/>
                    <a:p>
                      <a:pPr algn="l" fontAlgn="b"/>
                      <a:r>
                        <a:rPr lang="en-US" sz="1100" b="0" i="0" u="none" strike="noStrike" dirty="0" err="1">
                          <a:solidFill>
                            <a:srgbClr val="000000"/>
                          </a:solidFill>
                          <a:effectLst/>
                          <a:latin typeface="Arial" panose="020B0604020202020204" pitchFamily="34" charset="0"/>
                          <a:cs typeface="Arial" panose="020B0604020202020204" pitchFamily="34" charset="0"/>
                        </a:rPr>
                        <a:t>Cadastru</a:t>
                      </a:r>
                      <a:r>
                        <a:rPr lang="en-US" sz="1100" b="0" i="0" u="none" strike="noStrike" dirty="0">
                          <a:solidFill>
                            <a:srgbClr val="000000"/>
                          </a:solidFill>
                          <a:effectLst/>
                          <a:latin typeface="Arial" panose="020B0604020202020204" pitchFamily="34" charset="0"/>
                          <a:cs typeface="Arial" panose="020B0604020202020204" pitchFamily="34" charset="0"/>
                        </a:rPr>
                        <a:t> </a:t>
                      </a:r>
                      <a:r>
                        <a:rPr lang="en-US" sz="1100" b="0" i="0" u="none" strike="noStrike" dirty="0" err="1">
                          <a:solidFill>
                            <a:srgbClr val="000000"/>
                          </a:solidFill>
                          <a:effectLst/>
                          <a:latin typeface="Arial" panose="020B0604020202020204" pitchFamily="34" charset="0"/>
                          <a:cs typeface="Arial" panose="020B0604020202020204" pitchFamily="34" charset="0"/>
                        </a:rPr>
                        <a:t>și</a:t>
                      </a:r>
                      <a:r>
                        <a:rPr lang="en-US" sz="1100" b="0" i="0" u="none" strike="noStrike" dirty="0">
                          <a:solidFill>
                            <a:srgbClr val="000000"/>
                          </a:solidFill>
                          <a:effectLst/>
                          <a:latin typeface="Arial" panose="020B0604020202020204" pitchFamily="34" charset="0"/>
                          <a:cs typeface="Arial" panose="020B0604020202020204" pitchFamily="34" charset="0"/>
                        </a:rPr>
                        <a:t> </a:t>
                      </a:r>
                      <a:r>
                        <a:rPr lang="en-US" sz="1100" b="0" i="0" u="none" strike="noStrike" dirty="0" err="1">
                          <a:solidFill>
                            <a:srgbClr val="000000"/>
                          </a:solidFill>
                          <a:effectLst/>
                          <a:latin typeface="Arial" panose="020B0604020202020204" pitchFamily="34" charset="0"/>
                          <a:cs typeface="Arial" panose="020B0604020202020204" pitchFamily="34" charset="0"/>
                        </a:rPr>
                        <a:t>managementul</a:t>
                      </a:r>
                      <a:r>
                        <a:rPr lang="en-US" sz="1100" b="0" i="0" u="none" strike="noStrike" dirty="0">
                          <a:solidFill>
                            <a:srgbClr val="000000"/>
                          </a:solidFill>
                          <a:effectLst/>
                          <a:latin typeface="Arial" panose="020B0604020202020204" pitchFamily="34" charset="0"/>
                          <a:cs typeface="Arial" panose="020B0604020202020204" pitchFamily="34" charset="0"/>
                        </a:rPr>
                        <a:t> </a:t>
                      </a:r>
                      <a:r>
                        <a:rPr lang="en-US" sz="1100" b="0" i="0" u="none" strike="noStrike" dirty="0" err="1">
                          <a:solidFill>
                            <a:srgbClr val="000000"/>
                          </a:solidFill>
                          <a:effectLst/>
                          <a:latin typeface="Arial" panose="020B0604020202020204" pitchFamily="34" charset="0"/>
                          <a:cs typeface="Arial" panose="020B0604020202020204" pitchFamily="34" charset="0"/>
                        </a:rPr>
                        <a:t>proprietăților</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065185026"/>
                  </a:ext>
                </a:extLst>
              </a:tr>
              <a:tr h="714468">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a:solidFill>
                            <a:srgbClr val="000000"/>
                          </a:solidFill>
                          <a:effectLst/>
                          <a:latin typeface="Arial" panose="020B0604020202020204" pitchFamily="34" charset="0"/>
                          <a:cs typeface="Arial" panose="020B0604020202020204" pitchFamily="34" charset="0"/>
                        </a:rPr>
                        <a:t>073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50" b="1" i="0" u="none" strike="noStrike" dirty="0" err="1">
                          <a:solidFill>
                            <a:srgbClr val="000000"/>
                          </a:solidFill>
                          <a:effectLst/>
                          <a:latin typeface="Arial" panose="020B0604020202020204" pitchFamily="34" charset="0"/>
                          <a:cs typeface="Arial" panose="020B0604020202020204" pitchFamily="34" charset="0"/>
                        </a:rPr>
                        <a:t>Arhitectură</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Architecture</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construction</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0731</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50" b="1" i="0" u="none" strike="noStrike" dirty="0" err="1">
                          <a:solidFill>
                            <a:srgbClr val="000000"/>
                          </a:solidFill>
                          <a:effectLst/>
                          <a:latin typeface="Arial" panose="020B0604020202020204" pitchFamily="34" charset="0"/>
                          <a:cs typeface="Arial" panose="020B0604020202020204" pitchFamily="34" charset="0"/>
                        </a:rPr>
                        <a:t>Arhitectură</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smtClean="0">
                          <a:solidFill>
                            <a:srgbClr val="000000"/>
                          </a:solidFill>
                          <a:effectLst/>
                          <a:latin typeface="Arial" panose="020B0604020202020204" pitchFamily="34" charset="0"/>
                          <a:cs typeface="Arial" panose="020B0604020202020204" pitchFamily="34" charset="0"/>
                        </a:rPr>
                        <a:t>urbanism</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Architecture</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town</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planning</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100" b="0" i="0" u="none" strike="noStrike" dirty="0">
                          <a:solidFill>
                            <a:srgbClr val="000000"/>
                          </a:solidFill>
                          <a:effectLst/>
                          <a:latin typeface="Arial" panose="020B0604020202020204" pitchFamily="34" charset="0"/>
                          <a:cs typeface="Arial" panose="020B0604020202020204" pitchFamily="34" charset="0"/>
                        </a:rPr>
                        <a:t>20. </a:t>
                      </a:r>
                      <a:r>
                        <a:rPr lang="en-US" sz="1100" b="0" i="0" u="none" strike="noStrike" dirty="0" err="1">
                          <a:solidFill>
                            <a:srgbClr val="000000"/>
                          </a:solidFill>
                          <a:effectLst/>
                          <a:latin typeface="Arial" panose="020B0604020202020204" pitchFamily="34" charset="0"/>
                          <a:cs typeface="Arial" panose="020B0604020202020204" pitchFamily="34" charset="0"/>
                        </a:rPr>
                        <a:t>Științe</a:t>
                      </a:r>
                      <a:r>
                        <a:rPr lang="en-US" sz="1100" b="0" i="0" u="none" strike="noStrike" dirty="0">
                          <a:solidFill>
                            <a:srgbClr val="000000"/>
                          </a:solidFill>
                          <a:effectLst/>
                          <a:latin typeface="Arial" panose="020B0604020202020204" pitchFamily="34" charset="0"/>
                          <a:cs typeface="Arial" panose="020B0604020202020204" pitchFamily="34" charset="0"/>
                        </a:rPr>
                        <a:t> </a:t>
                      </a:r>
                      <a:r>
                        <a:rPr lang="en-US" sz="110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it-IT" sz="1100" b="0" i="0" u="none" strike="noStrike">
                          <a:solidFill>
                            <a:srgbClr val="000000"/>
                          </a:solidFill>
                          <a:effectLst/>
                          <a:latin typeface="Arial" panose="020B0604020202020204" pitchFamily="34" charset="0"/>
                          <a:cs typeface="Arial" panose="020B0604020202020204" pitchFamily="34" charset="0"/>
                        </a:rPr>
                        <a:t>Inginerie geologică, mine, petrol și gaze</a:t>
                      </a:r>
                    </a:p>
                  </a:txBody>
                  <a:tcPr marL="9525" marR="9525" marT="9525" marB="0" anchor="ctr"/>
                </a:tc>
                <a:tc>
                  <a:txBody>
                    <a:bodyPr/>
                    <a:lstStyle/>
                    <a:p>
                      <a:pPr algn="l" fontAlgn="ctr"/>
                      <a:r>
                        <a:rPr lang="en-US" sz="1100" b="0" i="0" u="none" strike="noStrike">
                          <a:solidFill>
                            <a:srgbClr val="000000"/>
                          </a:solidFill>
                          <a:effectLst/>
                          <a:latin typeface="Arial" panose="020B0604020202020204" pitchFamily="34" charset="0"/>
                          <a:cs typeface="Arial" panose="020B0604020202020204" pitchFamily="34" charset="0"/>
                        </a:rPr>
                        <a:t>30</a:t>
                      </a:r>
                    </a:p>
                  </a:txBody>
                  <a:tcPr marL="9525" marR="9525" marT="9525" marB="0" anchor="ctr"/>
                </a:tc>
                <a:tc>
                  <a:txBody>
                    <a:bodyPr/>
                    <a:lstStyle/>
                    <a:p>
                      <a:pPr algn="l" fontAlgn="b"/>
                      <a:r>
                        <a:rPr lang="en-US" sz="1100" b="0" i="0" u="none" strike="noStrike">
                          <a:solidFill>
                            <a:srgbClr val="000000"/>
                          </a:solidFill>
                          <a:effectLst/>
                          <a:latin typeface="Arial" panose="020B0604020202020204" pitchFamily="34" charset="0"/>
                          <a:cs typeface="Arial" panose="020B0604020202020204" pitchFamily="34" charset="0"/>
                        </a:rPr>
                        <a:t>Inginerie geodezică</a:t>
                      </a:r>
                    </a:p>
                  </a:txBody>
                  <a:tcPr marL="9525" marR="9525" marT="9525" marB="0" anchor="ctr"/>
                </a:tc>
                <a:tc>
                  <a:txBody>
                    <a:bodyPr/>
                    <a:lstStyle/>
                    <a:p>
                      <a:pPr algn="l" fontAlgn="b"/>
                      <a:r>
                        <a:rPr lang="en-US" sz="1100" b="0" i="0" u="none" strike="noStrike" dirty="0" err="1">
                          <a:solidFill>
                            <a:srgbClr val="000000"/>
                          </a:solidFill>
                          <a:effectLst/>
                          <a:latin typeface="Arial" panose="020B0604020202020204" pitchFamily="34" charset="0"/>
                          <a:cs typeface="Arial" panose="020B0604020202020204" pitchFamily="34" charset="0"/>
                        </a:rPr>
                        <a:t>Geodezie</a:t>
                      </a:r>
                      <a:r>
                        <a:rPr lang="en-US" sz="1100" b="0" i="0" u="none" strike="noStrike" dirty="0">
                          <a:solidFill>
                            <a:srgbClr val="000000"/>
                          </a:solidFill>
                          <a:effectLst/>
                          <a:latin typeface="Arial" panose="020B0604020202020204" pitchFamily="34" charset="0"/>
                          <a:cs typeface="Arial" panose="020B0604020202020204" pitchFamily="34" charset="0"/>
                        </a:rPr>
                        <a:t> </a:t>
                      </a:r>
                      <a:r>
                        <a:rPr lang="en-US" sz="1100" b="0" i="0" u="none" strike="noStrike" dirty="0" err="1">
                          <a:solidFill>
                            <a:srgbClr val="000000"/>
                          </a:solidFill>
                          <a:effectLst/>
                          <a:latin typeface="Arial" panose="020B0604020202020204" pitchFamily="34" charset="0"/>
                          <a:cs typeface="Arial" panose="020B0604020202020204" pitchFamily="34" charset="0"/>
                        </a:rPr>
                        <a:t>și</a:t>
                      </a:r>
                      <a:r>
                        <a:rPr lang="en-US" sz="1100" b="0" i="0" u="none" strike="noStrike" dirty="0">
                          <a:solidFill>
                            <a:srgbClr val="000000"/>
                          </a:solidFill>
                          <a:effectLst/>
                          <a:latin typeface="Arial" panose="020B0604020202020204" pitchFamily="34" charset="0"/>
                          <a:cs typeface="Arial" panose="020B0604020202020204" pitchFamily="34" charset="0"/>
                        </a:rPr>
                        <a:t> </a:t>
                      </a:r>
                      <a:r>
                        <a:rPr lang="en-US" sz="1100" b="0" i="0" u="none" strike="noStrike" dirty="0" err="1">
                          <a:solidFill>
                            <a:srgbClr val="000000"/>
                          </a:solidFill>
                          <a:effectLst/>
                          <a:latin typeface="Arial" panose="020B0604020202020204" pitchFamily="34" charset="0"/>
                          <a:cs typeface="Arial" panose="020B0604020202020204" pitchFamily="34" charset="0"/>
                        </a:rPr>
                        <a:t>geoinformatică</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699263972"/>
                  </a:ext>
                </a:extLst>
              </a:tr>
              <a:tr h="714468">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073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Arhitectură</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Architecture</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construction</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dirty="0">
                          <a:solidFill>
                            <a:srgbClr val="000000"/>
                          </a:solidFill>
                          <a:effectLst/>
                          <a:latin typeface="Arial" panose="020B0604020202020204" pitchFamily="34" charset="0"/>
                          <a:cs typeface="Arial" panose="020B0604020202020204" pitchFamily="34" charset="0"/>
                        </a:rPr>
                        <a:t>0732 </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Construcţii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civilă</a:t>
                      </a:r>
                      <a:r>
                        <a:rPr lang="ro-RO" sz="1050" b="1" i="0" u="none" strike="noStrike" dirty="0" smtClean="0">
                          <a:solidFill>
                            <a:srgbClr val="000000"/>
                          </a:solidFill>
                          <a:effectLst/>
                          <a:latin typeface="Arial" panose="020B0604020202020204" pitchFamily="34" charset="0"/>
                          <a:cs typeface="Arial" panose="020B0604020202020204" pitchFamily="34" charset="0"/>
                        </a:rPr>
                        <a:t> (Building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civil engineering)</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50" b="0" i="0" u="none" strike="noStrike" dirty="0">
                          <a:solidFill>
                            <a:srgbClr val="000000"/>
                          </a:solidFill>
                          <a:effectLst/>
                          <a:latin typeface="Arial" panose="020B0604020202020204" pitchFamily="34" charset="0"/>
                          <a:cs typeface="Arial" panose="020B0604020202020204" pitchFamily="34" charset="0"/>
                        </a:rPr>
                        <a:t>20. </a:t>
                      </a:r>
                      <a:r>
                        <a:rPr lang="en-US" sz="1050" b="0" i="0" u="none" strike="noStrike" dirty="0" err="1">
                          <a:solidFill>
                            <a:srgbClr val="000000"/>
                          </a:solidFill>
                          <a:effectLst/>
                          <a:latin typeface="Arial" panose="020B0604020202020204" pitchFamily="34" charset="0"/>
                          <a:cs typeface="Arial" panose="020B0604020202020204" pitchFamily="34" charset="0"/>
                        </a:rPr>
                        <a:t>Științe</a:t>
                      </a:r>
                      <a:r>
                        <a:rPr lang="en-US" sz="1050" b="0" i="0" u="none" strike="noStrike" dirty="0">
                          <a:solidFill>
                            <a:srgbClr val="000000"/>
                          </a:solidFill>
                          <a:effectLst/>
                          <a:latin typeface="Arial" panose="020B0604020202020204" pitchFamily="34" charset="0"/>
                          <a:cs typeface="Arial" panose="020B0604020202020204" pitchFamily="34" charset="0"/>
                        </a:rPr>
                        <a:t> </a:t>
                      </a:r>
                      <a:r>
                        <a:rPr lang="en-US" sz="1050" b="0" i="0" u="none" strike="noStrike" dirty="0" err="1">
                          <a:solidFill>
                            <a:srgbClr val="000000"/>
                          </a:solidFill>
                          <a:effectLst/>
                          <a:latin typeface="Arial" panose="020B0604020202020204" pitchFamily="34" charset="0"/>
                          <a:cs typeface="Arial" panose="020B0604020202020204" pitchFamily="34" charset="0"/>
                        </a:rPr>
                        <a:t>inginerești</a:t>
                      </a:r>
                      <a:endParaRPr lang="en-US"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0" i="0" u="none" strike="noStrike">
                          <a:solidFill>
                            <a:srgbClr val="000000"/>
                          </a:solidFill>
                          <a:effectLst/>
                          <a:latin typeface="Arial" panose="020B0604020202020204" pitchFamily="34" charset="0"/>
                          <a:cs typeface="Arial" panose="020B0604020202020204" pitchFamily="34" charset="0"/>
                        </a:rPr>
                        <a:t>Inginerie civilă</a:t>
                      </a:r>
                    </a:p>
                  </a:txBody>
                  <a:tcPr marL="9525" marR="9525" marT="9525" marB="0" anchor="ctr"/>
                </a:tc>
                <a:tc>
                  <a:txBody>
                    <a:bodyPr/>
                    <a:lstStyle/>
                    <a:p>
                      <a:pPr algn="l" fontAlgn="ctr"/>
                      <a:r>
                        <a:rPr lang="en-US" sz="1050" b="0" i="0" u="none" strike="noStrike">
                          <a:solidFill>
                            <a:srgbClr val="000000"/>
                          </a:solidFill>
                          <a:effectLst/>
                          <a:latin typeface="Arial" panose="020B0604020202020204" pitchFamily="34" charset="0"/>
                          <a:cs typeface="Arial" panose="020B0604020202020204" pitchFamily="34" charset="0"/>
                        </a:rPr>
                        <a:t>60</a:t>
                      </a:r>
                    </a:p>
                  </a:txBody>
                  <a:tcPr marL="9525" marR="9525" marT="9525" marB="0" anchor="ctr"/>
                </a:tc>
                <a:tc>
                  <a:txBody>
                    <a:bodyPr/>
                    <a:lstStyle/>
                    <a:p>
                      <a:pPr algn="l" fontAlgn="b"/>
                      <a:r>
                        <a:rPr lang="en-US" sz="1050" b="0" i="0" u="none" strike="noStrike">
                          <a:solidFill>
                            <a:srgbClr val="000000"/>
                          </a:solidFill>
                          <a:effectLst/>
                          <a:latin typeface="Arial" panose="020B0604020202020204" pitchFamily="34" charset="0"/>
                          <a:cs typeface="Arial" panose="020B0604020202020204" pitchFamily="34" charset="0"/>
                        </a:rPr>
                        <a:t>Inginerie civilă</a:t>
                      </a:r>
                    </a:p>
                  </a:txBody>
                  <a:tcPr marL="9525" marR="9525" marT="9525" marB="0" anchor="ctr"/>
                </a:tc>
                <a:tc>
                  <a:txBody>
                    <a:bodyPr/>
                    <a:lstStyle/>
                    <a:p>
                      <a:pPr algn="l" fontAlgn="b"/>
                      <a:r>
                        <a:rPr lang="it-IT" sz="1050" b="0" i="0" u="none" strike="noStrike" dirty="0" err="1">
                          <a:solidFill>
                            <a:srgbClr val="000000"/>
                          </a:solidFill>
                          <a:effectLst/>
                          <a:latin typeface="Arial" panose="020B0604020202020204" pitchFamily="34" charset="0"/>
                          <a:cs typeface="Arial" panose="020B0604020202020204" pitchFamily="34" charset="0"/>
                        </a:rPr>
                        <a:t>Construcții</a:t>
                      </a:r>
                      <a:r>
                        <a:rPr lang="it-IT" sz="1050" b="0" i="0" u="none" strike="noStrike" dirty="0">
                          <a:solidFill>
                            <a:srgbClr val="000000"/>
                          </a:solidFill>
                          <a:effectLst/>
                          <a:latin typeface="Arial" panose="020B0604020202020204" pitchFamily="34" charset="0"/>
                          <a:cs typeface="Arial" panose="020B0604020202020204" pitchFamily="34" charset="0"/>
                        </a:rPr>
                        <a:t> civile, industriale </a:t>
                      </a:r>
                      <a:r>
                        <a:rPr lang="it-IT" sz="1050" b="0" i="0" u="none" strike="noStrike" dirty="0" err="1">
                          <a:solidFill>
                            <a:srgbClr val="000000"/>
                          </a:solidFill>
                          <a:effectLst/>
                          <a:latin typeface="Arial" panose="020B0604020202020204" pitchFamily="34" charset="0"/>
                          <a:cs typeface="Arial" panose="020B0604020202020204" pitchFamily="34" charset="0"/>
                        </a:rPr>
                        <a:t>și</a:t>
                      </a:r>
                      <a:r>
                        <a:rPr lang="it-IT" sz="1050" b="0" i="0" u="none" strike="noStrike" dirty="0">
                          <a:solidFill>
                            <a:srgbClr val="000000"/>
                          </a:solidFill>
                          <a:effectLst/>
                          <a:latin typeface="Arial" panose="020B0604020202020204" pitchFamily="34" charset="0"/>
                          <a:cs typeface="Arial" panose="020B0604020202020204" pitchFamily="34" charset="0"/>
                        </a:rPr>
                        <a:t> </a:t>
                      </a:r>
                      <a:r>
                        <a:rPr lang="it-IT" sz="1050" b="0" i="0" u="none" strike="noStrike" dirty="0" smtClean="0">
                          <a:solidFill>
                            <a:srgbClr val="000000"/>
                          </a:solidFill>
                          <a:effectLst/>
                          <a:latin typeface="Arial" panose="020B0604020202020204" pitchFamily="34" charset="0"/>
                          <a:cs typeface="Arial" panose="020B0604020202020204" pitchFamily="34" charset="0"/>
                        </a:rPr>
                        <a:t>agricole</a:t>
                      </a:r>
                      <a:endParaRPr lang="it-IT"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800126709"/>
                  </a:ext>
                </a:extLst>
              </a:tr>
            </a:tbl>
          </a:graphicData>
        </a:graphic>
      </p:graphicFrame>
    </p:spTree>
    <p:extLst>
      <p:ext uri="{BB962C8B-B14F-4D97-AF65-F5344CB8AC3E}">
        <p14:creationId xmlns:p14="http://schemas.microsoft.com/office/powerpoint/2010/main" val="4821420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title"/>
          </p:nvPr>
        </p:nvSpPr>
        <p:spPr>
          <a:xfrm>
            <a:off x="838200" y="1123440"/>
            <a:ext cx="10515600" cy="6588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000"/>
              <a:buFont typeface="Calibri"/>
              <a:buNone/>
            </a:pPr>
            <a:r>
              <a:rPr lang="en-US" sz="4000"/>
              <a:t>7-INGINERIE, PRODUCŢIE ŞI CONSTRUCŢII </a:t>
            </a:r>
            <a:endParaRPr sz="4000"/>
          </a:p>
        </p:txBody>
      </p:sp>
      <p:graphicFrame>
        <p:nvGraphicFramePr>
          <p:cNvPr id="95" name="Google Shape;95;p2"/>
          <p:cNvGraphicFramePr/>
          <p:nvPr/>
        </p:nvGraphicFramePr>
        <p:xfrm>
          <a:off x="519588" y="2030417"/>
          <a:ext cx="11029875" cy="3562275"/>
        </p:xfrm>
        <a:graphic>
          <a:graphicData uri="http://schemas.openxmlformats.org/drawingml/2006/table">
            <a:tbl>
              <a:tblPr firstRow="1" bandRow="1">
                <a:noFill/>
                <a:tableStyleId>{E6991665-4863-49FC-B960-265F7E23DF46}</a:tableStyleId>
              </a:tblPr>
              <a:tblGrid>
                <a:gridCol w="442075">
                  <a:extLst>
                    <a:ext uri="{9D8B030D-6E8A-4147-A177-3AD203B41FA5}">
                      <a16:colId xmlns:a16="http://schemas.microsoft.com/office/drawing/2014/main" val="20000"/>
                    </a:ext>
                  </a:extLst>
                </a:gridCol>
                <a:gridCol w="1662775">
                  <a:extLst>
                    <a:ext uri="{9D8B030D-6E8A-4147-A177-3AD203B41FA5}">
                      <a16:colId xmlns:a16="http://schemas.microsoft.com/office/drawing/2014/main" val="20001"/>
                    </a:ext>
                  </a:extLst>
                </a:gridCol>
                <a:gridCol w="483075">
                  <a:extLst>
                    <a:ext uri="{9D8B030D-6E8A-4147-A177-3AD203B41FA5}">
                      <a16:colId xmlns:a16="http://schemas.microsoft.com/office/drawing/2014/main" val="20002"/>
                    </a:ext>
                  </a:extLst>
                </a:gridCol>
                <a:gridCol w="1492375">
                  <a:extLst>
                    <a:ext uri="{9D8B030D-6E8A-4147-A177-3AD203B41FA5}">
                      <a16:colId xmlns:a16="http://schemas.microsoft.com/office/drawing/2014/main" val="20003"/>
                    </a:ext>
                  </a:extLst>
                </a:gridCol>
                <a:gridCol w="474450">
                  <a:extLst>
                    <a:ext uri="{9D8B030D-6E8A-4147-A177-3AD203B41FA5}">
                      <a16:colId xmlns:a16="http://schemas.microsoft.com/office/drawing/2014/main" val="20004"/>
                    </a:ext>
                  </a:extLst>
                </a:gridCol>
                <a:gridCol w="1382200">
                  <a:extLst>
                    <a:ext uri="{9D8B030D-6E8A-4147-A177-3AD203B41FA5}">
                      <a16:colId xmlns:a16="http://schemas.microsoft.com/office/drawing/2014/main" val="20005"/>
                    </a:ext>
                  </a:extLst>
                </a:gridCol>
                <a:gridCol w="246650">
                  <a:extLst>
                    <a:ext uri="{9D8B030D-6E8A-4147-A177-3AD203B41FA5}">
                      <a16:colId xmlns:a16="http://schemas.microsoft.com/office/drawing/2014/main" val="20006"/>
                    </a:ext>
                  </a:extLst>
                </a:gridCol>
                <a:gridCol w="915950">
                  <a:extLst>
                    <a:ext uri="{9D8B030D-6E8A-4147-A177-3AD203B41FA5}">
                      <a16:colId xmlns:a16="http://schemas.microsoft.com/office/drawing/2014/main" val="20007"/>
                    </a:ext>
                  </a:extLst>
                </a:gridCol>
                <a:gridCol w="1224950">
                  <a:extLst>
                    <a:ext uri="{9D8B030D-6E8A-4147-A177-3AD203B41FA5}">
                      <a16:colId xmlns:a16="http://schemas.microsoft.com/office/drawing/2014/main" val="20008"/>
                    </a:ext>
                  </a:extLst>
                </a:gridCol>
                <a:gridCol w="534850">
                  <a:extLst>
                    <a:ext uri="{9D8B030D-6E8A-4147-A177-3AD203B41FA5}">
                      <a16:colId xmlns:a16="http://schemas.microsoft.com/office/drawing/2014/main" val="20009"/>
                    </a:ext>
                  </a:extLst>
                </a:gridCol>
                <a:gridCol w="997400">
                  <a:extLst>
                    <a:ext uri="{9D8B030D-6E8A-4147-A177-3AD203B41FA5}">
                      <a16:colId xmlns:a16="http://schemas.microsoft.com/office/drawing/2014/main" val="20010"/>
                    </a:ext>
                  </a:extLst>
                </a:gridCol>
                <a:gridCol w="1173125">
                  <a:extLst>
                    <a:ext uri="{9D8B030D-6E8A-4147-A177-3AD203B41FA5}">
                      <a16:colId xmlns:a16="http://schemas.microsoft.com/office/drawing/2014/main" val="20011"/>
                    </a:ext>
                  </a:extLst>
                </a:gridCol>
              </a:tblGrid>
              <a:tr h="704075">
                <a:tc>
                  <a:txBody>
                    <a:bodyPr/>
                    <a:lstStyle/>
                    <a:p>
                      <a:pPr marL="0" marR="0" lvl="0" indent="0" algn="ctr" rtl="0">
                        <a:lnSpc>
                          <a:spcPct val="100000"/>
                        </a:lnSpc>
                        <a:spcBef>
                          <a:spcPts val="0"/>
                        </a:spcBef>
                        <a:spcAft>
                          <a:spcPts val="0"/>
                        </a:spcAft>
                        <a:buNone/>
                        <a:defRPr sz="1400" u="none" strike="noStrike" cap="none"/>
                      </a:pPr>
                      <a:r>
                        <a:rPr lang="en-US" sz="1050" b="1" i="0" u="none" strike="noStrike" cap="none">
                          <a:solidFill>
                            <a:srgbClr val="FFFFFF"/>
                          </a:solidFill>
                          <a:latin typeface="Arial"/>
                          <a:ea typeface="Arial"/>
                          <a:cs typeface="Arial"/>
                          <a:sym typeface="Arial"/>
                        </a:rPr>
                        <a:t>Cod ISCED</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1050" b="1" i="0" u="none" strike="noStrike" cap="none">
                          <a:solidFill>
                            <a:srgbClr val="FFFFFF"/>
                          </a:solidFill>
                          <a:latin typeface="Arial"/>
                          <a:ea typeface="Arial"/>
                          <a:cs typeface="Arial"/>
                          <a:sym typeface="Arial"/>
                        </a:rPr>
                        <a:t>Domeniu larg</a:t>
                      </a:r>
                      <a:endParaRPr sz="1050" b="1" i="0" u="none" strike="noStrike" cap="none">
                        <a:solidFill>
                          <a:srgbClr val="FFFFFF"/>
                        </a:solidFill>
                        <a:latin typeface="Arial"/>
                        <a:ea typeface="Arial"/>
                        <a:cs typeface="Arial"/>
                        <a:sym typeface="Arial"/>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1050" b="1" i="0" u="none" strike="noStrike" cap="none">
                          <a:solidFill>
                            <a:srgbClr val="FFFFFF"/>
                          </a:solidFill>
                          <a:latin typeface="Arial"/>
                          <a:ea typeface="Arial"/>
                          <a:cs typeface="Arial"/>
                          <a:sym typeface="Arial"/>
                        </a:rPr>
                        <a:t>Cod ISCED</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1050" b="1" i="0" u="none" strike="noStrike" cap="none">
                          <a:solidFill>
                            <a:srgbClr val="FFFFFF"/>
                          </a:solidFill>
                          <a:latin typeface="Arial"/>
                          <a:ea typeface="Arial"/>
                          <a:cs typeface="Arial"/>
                          <a:sym typeface="Arial"/>
                        </a:rPr>
                        <a:t>Domeniu restrâns ISCED</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1050" b="1" i="0" u="none" strike="noStrike" cap="none">
                          <a:solidFill>
                            <a:srgbClr val="FFFFFF"/>
                          </a:solidFill>
                          <a:latin typeface="Arial"/>
                          <a:ea typeface="Arial"/>
                          <a:cs typeface="Arial"/>
                          <a:sym typeface="Arial"/>
                        </a:rPr>
                        <a:t>Cod ISCED</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1050" b="1" i="0" u="none" strike="noStrike" cap="none">
                          <a:solidFill>
                            <a:srgbClr val="FFFFFF"/>
                          </a:solidFill>
                          <a:latin typeface="Arial"/>
                          <a:ea typeface="Arial"/>
                          <a:cs typeface="Arial"/>
                          <a:sym typeface="Arial"/>
                        </a:rPr>
                        <a:t>Domeniu detaliat ISCED</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1050" b="1" i="0" u="none" strike="noStrike" cap="none">
                          <a:solidFill>
                            <a:srgbClr val="FFFFFF"/>
                          </a:solidFill>
                          <a:latin typeface="Arial"/>
                          <a:ea typeface="Arial"/>
                          <a:cs typeface="Arial"/>
                          <a:sym typeface="Arial"/>
                        </a:rPr>
                        <a:t> </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1050" b="1" i="0" u="none" strike="noStrike" cap="none">
                          <a:solidFill>
                            <a:srgbClr val="FFFFFF"/>
                          </a:solidFill>
                          <a:latin typeface="Arial"/>
                          <a:ea typeface="Arial"/>
                          <a:cs typeface="Arial"/>
                          <a:sym typeface="Arial"/>
                        </a:rPr>
                        <a:t>Domeniu fundamental cf. HG nr. 692/2018 </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1050" b="1" i="0" u="none" strike="noStrike" cap="none">
                          <a:solidFill>
                            <a:srgbClr val="FFFFFF"/>
                          </a:solidFill>
                          <a:latin typeface="Arial"/>
                          <a:ea typeface="Arial"/>
                          <a:cs typeface="Arial"/>
                          <a:sym typeface="Arial"/>
                        </a:rPr>
                        <a:t>Ramura de știință cf. HG nr. 692/2018</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1050" b="1" i="0" u="none" strike="noStrike" cap="none">
                          <a:solidFill>
                            <a:srgbClr val="FFFFFF"/>
                          </a:solidFill>
                          <a:latin typeface="Arial"/>
                          <a:ea typeface="Arial"/>
                          <a:cs typeface="Arial"/>
                          <a:sym typeface="Arial"/>
                        </a:rPr>
                        <a:t>Cod DL cf HG 692/2018</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1050" b="1" i="0" u="none" strike="noStrike" cap="none">
                          <a:solidFill>
                            <a:srgbClr val="FFFFFF"/>
                          </a:solidFill>
                          <a:latin typeface="Arial"/>
                          <a:ea typeface="Arial"/>
                          <a:cs typeface="Arial"/>
                          <a:sym typeface="Arial"/>
                        </a:rPr>
                        <a:t>Domeniu de licență 2018</a:t>
                      </a:r>
                      <a:endParaRPr/>
                    </a:p>
                  </a:txBody>
                  <a:tcPr marL="0" marR="0" marT="0" marB="0" anchor="ctr"/>
                </a:tc>
                <a:tc>
                  <a:txBody>
                    <a:bodyPr/>
                    <a:lstStyle/>
                    <a:p>
                      <a:pPr marL="0" marR="0" lvl="0" indent="0" algn="ctr" rtl="0">
                        <a:lnSpc>
                          <a:spcPct val="100000"/>
                        </a:lnSpc>
                        <a:spcBef>
                          <a:spcPts val="0"/>
                        </a:spcBef>
                        <a:spcAft>
                          <a:spcPts val="0"/>
                        </a:spcAft>
                        <a:buNone/>
                        <a:defRPr sz="1400" u="none" strike="noStrike" cap="none"/>
                      </a:pPr>
                      <a:r>
                        <a:rPr lang="en-US" sz="1050" b="1" i="0" u="none" strike="noStrike" cap="none">
                          <a:solidFill>
                            <a:srgbClr val="FFFFFF"/>
                          </a:solidFill>
                          <a:latin typeface="Arial"/>
                          <a:ea typeface="Arial"/>
                          <a:cs typeface="Arial"/>
                          <a:sym typeface="Arial"/>
                        </a:rPr>
                        <a:t>Observații/ Specializare</a:t>
                      </a:r>
                      <a:endParaRPr sz="1050" b="1" i="0" u="none" strike="noStrike" cap="none">
                        <a:solidFill>
                          <a:srgbClr val="FFFFFF"/>
                        </a:solidFill>
                        <a:latin typeface="Arial"/>
                        <a:ea typeface="Arial"/>
                        <a:cs typeface="Arial"/>
                        <a:sym typeface="Arial"/>
                      </a:endParaRPr>
                    </a:p>
                  </a:txBody>
                  <a:tcPr marL="0" marR="0" marT="0" marB="0" anchor="ctr"/>
                </a:tc>
                <a:extLst>
                  <a:ext uri="{0D108BD9-81ED-4DB2-BD59-A6C34878D82A}">
                    <a16:rowId xmlns:a16="http://schemas.microsoft.com/office/drawing/2014/main" val="10000"/>
                  </a:ext>
                </a:extLst>
              </a:tr>
              <a:tr h="714550">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Inginerie, producţie şi construcţii (Engineering, manufacturing and construction)</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073 </a:t>
                      </a:r>
                      <a:endParaRPr/>
                    </a:p>
                  </a:txBody>
                  <a:tcPr marL="9525" marR="9525" marT="9525" marB="0" anchor="ctr"/>
                </a:tc>
                <a:tc>
                  <a:txBody>
                    <a:bodyPr/>
                    <a:lstStyle/>
                    <a:p>
                      <a:pPr marL="0" marR="0" lvl="0" indent="0" algn="l" rtl="0">
                        <a:lnSpc>
                          <a:spcPct val="100000"/>
                        </a:lnSpc>
                        <a:spcBef>
                          <a:spcPts val="0"/>
                        </a:spcBef>
                        <a:spcAft>
                          <a:spcPts val="0"/>
                        </a:spcAft>
                        <a:buClr>
                          <a:srgbClr val="000000"/>
                        </a:buClr>
                        <a:buSzPts val="1050"/>
                        <a:buFont typeface="Arial"/>
                        <a:buNone/>
                        <a:defRPr sz="1400" u="none" strike="noStrike" cap="none"/>
                      </a:pPr>
                      <a:r>
                        <a:rPr lang="en-US" sz="1050" b="1" i="0" u="none" strike="noStrike" cap="none">
                          <a:solidFill>
                            <a:srgbClr val="000000"/>
                          </a:solidFill>
                          <a:latin typeface="Arial"/>
                          <a:ea typeface="Arial"/>
                          <a:cs typeface="Arial"/>
                          <a:sym typeface="Arial"/>
                        </a:rPr>
                        <a:t>Arhitectură şi construcţii (Architecture and construction)</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just"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0732 </a:t>
                      </a:r>
                      <a:endParaRPr/>
                    </a:p>
                  </a:txBody>
                  <a:tcPr marL="9525" marR="9525" marT="9525" marB="0" anchor="ctr"/>
                </a:tc>
                <a:tc>
                  <a:txBody>
                    <a:bodyPr/>
                    <a:lstStyle/>
                    <a:p>
                      <a:pPr marL="0" marR="0" lvl="0" indent="0" algn="l" rtl="0">
                        <a:lnSpc>
                          <a:spcPct val="100000"/>
                        </a:lnSpc>
                        <a:spcBef>
                          <a:spcPts val="0"/>
                        </a:spcBef>
                        <a:spcAft>
                          <a:spcPts val="0"/>
                        </a:spcAft>
                        <a:buClr>
                          <a:srgbClr val="000000"/>
                        </a:buClr>
                        <a:buSzPts val="1050"/>
                        <a:buFont typeface="Arial"/>
                        <a:buNone/>
                        <a:defRPr sz="1400" u="none" strike="noStrike" cap="none"/>
                      </a:pPr>
                      <a:r>
                        <a:rPr lang="en-US" sz="1050" b="1" i="0" u="none" strike="noStrike" cap="none">
                          <a:solidFill>
                            <a:srgbClr val="000000"/>
                          </a:solidFill>
                          <a:latin typeface="Arial"/>
                          <a:ea typeface="Arial"/>
                          <a:cs typeface="Arial"/>
                          <a:sym typeface="Arial"/>
                        </a:rPr>
                        <a:t>Construcţii şi inginerie civilă (Building and civil engineering)</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 </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20. Științe inginerești</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Inginerie civilă</a:t>
                      </a:r>
                      <a:endParaRPr sz="105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60</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Inginerie civilă</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Căi ferate, drumuri și poduri</a:t>
                      </a:r>
                      <a:endParaRPr sz="1050" b="0" i="0" u="none" strike="noStrike" cap="none">
                        <a:solidFill>
                          <a:srgbClr val="000000"/>
                        </a:solidFill>
                        <a:latin typeface="Arial"/>
                        <a:ea typeface="Arial"/>
                        <a:cs typeface="Arial"/>
                        <a:sym typeface="Arial"/>
                      </a:endParaRPr>
                    </a:p>
                  </a:txBody>
                  <a:tcPr marL="9525" marR="9525" marT="9525" marB="0" anchor="ctr"/>
                </a:tc>
                <a:extLst>
                  <a:ext uri="{0D108BD9-81ED-4DB2-BD59-A6C34878D82A}">
                    <a16:rowId xmlns:a16="http://schemas.microsoft.com/office/drawing/2014/main" val="10001"/>
                  </a:ext>
                </a:extLst>
              </a:tr>
              <a:tr h="714550">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Inginerie, producţie şi construcţii (Engineering, manufacturing and construction)</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073 </a:t>
                      </a:r>
                      <a:endParaRPr/>
                    </a:p>
                  </a:txBody>
                  <a:tcPr marL="9525" marR="9525" marT="9525" marB="0" anchor="ctr"/>
                </a:tc>
                <a:tc>
                  <a:txBody>
                    <a:bodyPr/>
                    <a:lstStyle/>
                    <a:p>
                      <a:pPr marL="0" marR="0" lvl="0" indent="0" algn="l" rtl="0">
                        <a:lnSpc>
                          <a:spcPct val="100000"/>
                        </a:lnSpc>
                        <a:spcBef>
                          <a:spcPts val="0"/>
                        </a:spcBef>
                        <a:spcAft>
                          <a:spcPts val="0"/>
                        </a:spcAft>
                        <a:buClr>
                          <a:srgbClr val="000000"/>
                        </a:buClr>
                        <a:buSzPts val="1050"/>
                        <a:buFont typeface="Arial"/>
                        <a:buNone/>
                        <a:defRPr sz="1400" u="none" strike="noStrike" cap="none"/>
                      </a:pPr>
                      <a:r>
                        <a:rPr lang="en-US" sz="1050" b="1" i="0" u="none" strike="noStrike" cap="none">
                          <a:solidFill>
                            <a:srgbClr val="000000"/>
                          </a:solidFill>
                          <a:latin typeface="Arial"/>
                          <a:ea typeface="Arial"/>
                          <a:cs typeface="Arial"/>
                          <a:sym typeface="Arial"/>
                        </a:rPr>
                        <a:t>Arhitectură şi construcţii (Architecture and construction)</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just"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0732 </a:t>
                      </a:r>
                      <a:endParaRPr/>
                    </a:p>
                  </a:txBody>
                  <a:tcPr marL="9525" marR="9525" marT="9525" marB="0" anchor="ctr"/>
                </a:tc>
                <a:tc>
                  <a:txBody>
                    <a:bodyPr/>
                    <a:lstStyle/>
                    <a:p>
                      <a:pPr marL="0" marR="0" lvl="0" indent="0" algn="l" rtl="0">
                        <a:lnSpc>
                          <a:spcPct val="100000"/>
                        </a:lnSpc>
                        <a:spcBef>
                          <a:spcPts val="0"/>
                        </a:spcBef>
                        <a:spcAft>
                          <a:spcPts val="0"/>
                        </a:spcAft>
                        <a:buClr>
                          <a:srgbClr val="000000"/>
                        </a:buClr>
                        <a:buSzPts val="1050"/>
                        <a:buFont typeface="Arial"/>
                        <a:buNone/>
                        <a:defRPr sz="1400" u="none" strike="noStrike" cap="none"/>
                      </a:pPr>
                      <a:r>
                        <a:rPr lang="en-US" sz="1050" b="1" i="0" u="none" strike="noStrike" cap="none">
                          <a:solidFill>
                            <a:srgbClr val="000000"/>
                          </a:solidFill>
                          <a:latin typeface="Arial"/>
                          <a:ea typeface="Arial"/>
                          <a:cs typeface="Arial"/>
                          <a:sym typeface="Arial"/>
                        </a:rPr>
                        <a:t>Construcţii şi inginerie civilă (Building and civil engineering)</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 </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20. Științe inginerești</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Inginerie civilă</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60</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Inginerie civilă</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Amenajări și construcții hidrotehnice</a:t>
                      </a:r>
                      <a:endParaRPr sz="1050" b="0" i="0" u="none" strike="noStrike" cap="none">
                        <a:solidFill>
                          <a:srgbClr val="000000"/>
                        </a:solidFill>
                        <a:latin typeface="Arial"/>
                        <a:ea typeface="Arial"/>
                        <a:cs typeface="Arial"/>
                        <a:sym typeface="Arial"/>
                      </a:endParaRPr>
                    </a:p>
                  </a:txBody>
                  <a:tcPr marL="9525" marR="9525" marT="9525" marB="0" anchor="ctr"/>
                </a:tc>
                <a:extLst>
                  <a:ext uri="{0D108BD9-81ED-4DB2-BD59-A6C34878D82A}">
                    <a16:rowId xmlns:a16="http://schemas.microsoft.com/office/drawing/2014/main" val="10002"/>
                  </a:ext>
                </a:extLst>
              </a:tr>
              <a:tr h="714550">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Inginerie, producţie şi construcţii (Engineering, manufacturing and construction)</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073 </a:t>
                      </a:r>
                      <a:endParaRPr/>
                    </a:p>
                  </a:txBody>
                  <a:tcPr marL="9525" marR="9525" marT="9525" marB="0" anchor="ctr"/>
                </a:tc>
                <a:tc>
                  <a:txBody>
                    <a:bodyPr/>
                    <a:lstStyle/>
                    <a:p>
                      <a:pPr marL="0" marR="0" lvl="0" indent="0" algn="l" rtl="0">
                        <a:lnSpc>
                          <a:spcPct val="100000"/>
                        </a:lnSpc>
                        <a:spcBef>
                          <a:spcPts val="0"/>
                        </a:spcBef>
                        <a:spcAft>
                          <a:spcPts val="0"/>
                        </a:spcAft>
                        <a:buClr>
                          <a:srgbClr val="000000"/>
                        </a:buClr>
                        <a:buSzPts val="1050"/>
                        <a:buFont typeface="Arial"/>
                        <a:buNone/>
                        <a:defRPr sz="1400" u="none" strike="noStrike" cap="none"/>
                      </a:pPr>
                      <a:r>
                        <a:rPr lang="en-US" sz="1050" b="1" i="0" u="none" strike="noStrike" cap="none">
                          <a:solidFill>
                            <a:srgbClr val="000000"/>
                          </a:solidFill>
                          <a:latin typeface="Arial"/>
                          <a:ea typeface="Arial"/>
                          <a:cs typeface="Arial"/>
                          <a:sym typeface="Arial"/>
                        </a:rPr>
                        <a:t>Arhitectură şi construcţii (Architecture and construction)</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just"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a:t>
                      </a:r>
                      <a:r>
                        <a:rPr lang="en-US" sz="1050" b="1">
                          <a:solidFill>
                            <a:srgbClr val="000000"/>
                          </a:solidFill>
                          <a:latin typeface="Arial"/>
                          <a:ea typeface="Arial"/>
                          <a:cs typeface="Arial"/>
                          <a:sym typeface="Arial"/>
                        </a:rPr>
                        <a:t>12</a:t>
                      </a:r>
                      <a:r>
                        <a:rPr lang="en-US" sz="1050" b="1" i="0" u="none" strike="noStrike" cap="none">
                          <a:solidFill>
                            <a:srgbClr val="000000"/>
                          </a:solidFill>
                          <a:latin typeface="Arial"/>
                          <a:ea typeface="Arial"/>
                          <a:cs typeface="Arial"/>
                          <a:sym typeface="Arial"/>
                        </a:rPr>
                        <a:t> </a:t>
                      </a:r>
                      <a:endParaRPr/>
                    </a:p>
                  </a:txBody>
                  <a:tcPr marL="9525" marR="9525" marT="9525" marB="0" anchor="ctr"/>
                </a:tc>
                <a:tc>
                  <a:txBody>
                    <a:bodyPr/>
                    <a:lstStyle/>
                    <a:p>
                      <a:pPr marL="0" marR="0" lvl="0" indent="0" algn="l" rtl="0">
                        <a:lnSpc>
                          <a:spcPct val="100000"/>
                        </a:lnSpc>
                        <a:spcBef>
                          <a:spcPts val="0"/>
                        </a:spcBef>
                        <a:spcAft>
                          <a:spcPts val="0"/>
                        </a:spcAft>
                        <a:buClr>
                          <a:srgbClr val="000000"/>
                        </a:buClr>
                        <a:buSzPts val="1050"/>
                        <a:buFont typeface="Arial"/>
                        <a:buNone/>
                        <a:defRPr sz="1400" u="none" strike="noStrike" cap="none"/>
                      </a:pPr>
                      <a:r>
                        <a:rPr lang="en-US" sz="1050" b="1">
                          <a:solidFill>
                            <a:srgbClr val="000000"/>
                          </a:solidFill>
                          <a:latin typeface="Arial"/>
                          <a:ea typeface="Arial"/>
                          <a:cs typeface="Arial"/>
                          <a:sym typeface="Arial"/>
                        </a:rPr>
                        <a:t>Mediu</a:t>
                      </a:r>
                      <a:r>
                        <a:rPr lang="en-US" sz="1050" b="1" i="0" u="none" strike="noStrike" cap="none">
                          <a:solidFill>
                            <a:srgbClr val="000000"/>
                          </a:solidFill>
                          <a:latin typeface="Arial"/>
                          <a:ea typeface="Arial"/>
                          <a:cs typeface="Arial"/>
                          <a:sym typeface="Arial"/>
                        </a:rPr>
                        <a:t> (Building and civil engineering)</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 </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20. Științe inginerești</a:t>
                      </a:r>
                      <a:endParaRPr sz="105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Inginerie civilă</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60</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Inginerie civilă</a:t>
                      </a:r>
                      <a:endParaRPr sz="1050" b="0"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Inginerie sanitară și protecția mediului</a:t>
                      </a:r>
                      <a:endParaRPr sz="1050" b="0" i="0" u="none" strike="noStrike" cap="none">
                        <a:solidFill>
                          <a:srgbClr val="000000"/>
                        </a:solidFill>
                        <a:latin typeface="Arial"/>
                        <a:ea typeface="Arial"/>
                        <a:cs typeface="Arial"/>
                        <a:sym typeface="Arial"/>
                      </a:endParaRPr>
                    </a:p>
                  </a:txBody>
                  <a:tcPr marL="9525" marR="9525" marT="9525" marB="0" anchor="ctr"/>
                </a:tc>
                <a:extLst>
                  <a:ext uri="{0D108BD9-81ED-4DB2-BD59-A6C34878D82A}">
                    <a16:rowId xmlns:a16="http://schemas.microsoft.com/office/drawing/2014/main" val="10003"/>
                  </a:ext>
                </a:extLst>
              </a:tr>
              <a:tr h="714550">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Inginerie, producţie şi construcţii (Engineering, manufacturing and construction)</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073 </a:t>
                      </a:r>
                      <a:endParaRPr/>
                    </a:p>
                  </a:txBody>
                  <a:tcPr marL="9525" marR="9525" marT="9525" marB="0" anchor="ctr"/>
                </a:tc>
                <a:tc>
                  <a:txBody>
                    <a:bodyPr/>
                    <a:lstStyle/>
                    <a:p>
                      <a:pPr marL="0" marR="0" lvl="0" indent="0" algn="l" rtl="0">
                        <a:lnSpc>
                          <a:spcPct val="100000"/>
                        </a:lnSpc>
                        <a:spcBef>
                          <a:spcPts val="0"/>
                        </a:spcBef>
                        <a:spcAft>
                          <a:spcPts val="0"/>
                        </a:spcAft>
                        <a:buClr>
                          <a:srgbClr val="000000"/>
                        </a:buClr>
                        <a:buSzPts val="1050"/>
                        <a:buFont typeface="Arial"/>
                        <a:buNone/>
                        <a:defRPr sz="1400" u="none" strike="noStrike" cap="none"/>
                      </a:pPr>
                      <a:r>
                        <a:rPr lang="en-US" sz="1050" b="1" i="0" u="none" strike="noStrike" cap="none">
                          <a:solidFill>
                            <a:srgbClr val="000000"/>
                          </a:solidFill>
                          <a:latin typeface="Arial"/>
                          <a:ea typeface="Arial"/>
                          <a:cs typeface="Arial"/>
                          <a:sym typeface="Arial"/>
                        </a:rPr>
                        <a:t>Arhitectură şi construcţii (Architecture and construction)</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just"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0732 </a:t>
                      </a:r>
                      <a:endParaRPr/>
                    </a:p>
                  </a:txBody>
                  <a:tcPr marL="9525" marR="9525" marT="9525" marB="0" anchor="ctr"/>
                </a:tc>
                <a:tc>
                  <a:txBody>
                    <a:bodyPr/>
                    <a:lstStyle/>
                    <a:p>
                      <a:pPr marL="0" marR="0" lvl="0" indent="0" algn="l" rtl="0">
                        <a:lnSpc>
                          <a:spcPct val="100000"/>
                        </a:lnSpc>
                        <a:spcBef>
                          <a:spcPts val="0"/>
                        </a:spcBef>
                        <a:spcAft>
                          <a:spcPts val="0"/>
                        </a:spcAft>
                        <a:buClr>
                          <a:srgbClr val="000000"/>
                        </a:buClr>
                        <a:buSzPts val="1050"/>
                        <a:buFont typeface="Arial"/>
                        <a:buNone/>
                        <a:defRPr sz="1400" u="none" strike="noStrike" cap="none"/>
                      </a:pPr>
                      <a:r>
                        <a:rPr lang="en-US" sz="1050" b="1" i="0" u="none" strike="noStrike" cap="none">
                          <a:solidFill>
                            <a:srgbClr val="000000"/>
                          </a:solidFill>
                          <a:latin typeface="Arial"/>
                          <a:ea typeface="Arial"/>
                          <a:cs typeface="Arial"/>
                          <a:sym typeface="Arial"/>
                        </a:rPr>
                        <a:t>Construcţii şi  inginerie civilă (Building and civil engineering)</a:t>
                      </a:r>
                      <a:endParaRPr sz="1050" b="1" i="0" u="none" strike="noStrike" cap="none">
                        <a:solidFill>
                          <a:srgbClr val="000000"/>
                        </a:solidFill>
                        <a:latin typeface="Arial"/>
                        <a:ea typeface="Arial"/>
                        <a:cs typeface="Arial"/>
                        <a:sym typeface="Arial"/>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1" i="0" u="none" strike="noStrike" cap="none">
                          <a:solidFill>
                            <a:srgbClr val="000000"/>
                          </a:solidFill>
                          <a:latin typeface="Arial"/>
                          <a:ea typeface="Arial"/>
                          <a:cs typeface="Arial"/>
                          <a:sym typeface="Arial"/>
                        </a:rPr>
                        <a:t> </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20. Științe inginerești</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Inginerie civilă</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60</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Inginerie civilă</a:t>
                      </a:r>
                      <a:endParaRPr/>
                    </a:p>
                  </a:txBody>
                  <a:tcPr marL="9525" marR="9525" marT="9525" marB="0" anchor="ctr"/>
                </a:tc>
                <a:tc>
                  <a:txBody>
                    <a:bodyPr/>
                    <a:lstStyle/>
                    <a:p>
                      <a:pPr marL="0" marR="0" lvl="0" indent="0" algn="l" rtl="0">
                        <a:lnSpc>
                          <a:spcPct val="100000"/>
                        </a:lnSpc>
                        <a:spcBef>
                          <a:spcPts val="0"/>
                        </a:spcBef>
                        <a:spcAft>
                          <a:spcPts val="0"/>
                        </a:spcAft>
                        <a:buNone/>
                        <a:defRPr sz="1400" u="none" strike="noStrike" cap="none"/>
                      </a:pPr>
                      <a:r>
                        <a:rPr lang="en-US" sz="1050" b="0" i="0" u="none" strike="noStrike" cap="none">
                          <a:solidFill>
                            <a:srgbClr val="000000"/>
                          </a:solidFill>
                          <a:latin typeface="Arial"/>
                          <a:ea typeface="Arial"/>
                          <a:cs typeface="Arial"/>
                          <a:sym typeface="Arial"/>
                        </a:rPr>
                        <a:t>Inginerie civilă</a:t>
                      </a:r>
                      <a:endParaRPr sz="1050" b="0" i="0" u="none" strike="noStrike" cap="none">
                        <a:solidFill>
                          <a:srgbClr val="000000"/>
                        </a:solidFill>
                        <a:latin typeface="Arial"/>
                        <a:ea typeface="Arial"/>
                        <a:cs typeface="Arial"/>
                        <a:sym typeface="Arial"/>
                      </a:endParaRPr>
                    </a:p>
                  </a:txBody>
                  <a:tcPr marL="9525" marR="9525" marT="9525" marB="0" anchor="ctr"/>
                </a:tc>
                <a:extLst>
                  <a:ext uri="{0D108BD9-81ED-4DB2-BD59-A6C34878D82A}">
                    <a16:rowId xmlns:a16="http://schemas.microsoft.com/office/drawing/2014/main" val="10004"/>
                  </a:ext>
                </a:extLst>
              </a:tr>
            </a:tbl>
          </a:graphicData>
        </a:graphic>
      </p:graphicFrame>
      <p:sp>
        <p:nvSpPr>
          <p:cNvPr id="96" name="Google Shape;96;p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5FCBEF"/>
              </a:buClr>
              <a:buSzPts val="900"/>
              <a:buFont typeface="Trebuchet MS"/>
              <a:buNone/>
            </a:pPr>
            <a:fld id="{00000000-1234-1234-1234-123412341234}" type="slidenum">
              <a:rPr lang="en-US" sz="900" b="0" i="0" u="none" strike="noStrike" cap="none">
                <a:solidFill>
                  <a:srgbClr val="5FCBEF"/>
                </a:solidFill>
                <a:latin typeface="Trebuchet MS"/>
                <a:ea typeface="Trebuchet MS"/>
                <a:cs typeface="Trebuchet MS"/>
                <a:sym typeface="Trebuchet MS"/>
              </a:rPr>
              <a:t>32</a:t>
            </a:fld>
            <a:endParaRPr sz="900" b="0" i="0" u="none" strike="noStrike" cap="none">
              <a:solidFill>
                <a:srgbClr val="5FCBEF"/>
              </a:solidFill>
              <a:latin typeface="Trebuchet MS"/>
              <a:ea typeface="Trebuchet MS"/>
              <a:cs typeface="Trebuchet MS"/>
              <a:sym typeface="Trebuchet M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205" y="1176464"/>
            <a:ext cx="10515600" cy="658786"/>
          </a:xfrm>
        </p:spPr>
        <p:txBody>
          <a:bodyPr>
            <a:normAutofit/>
          </a:bodyPr>
          <a:lstStyle/>
          <a:p>
            <a:pPr algn="ctr"/>
            <a:r>
              <a:rPr lang="en-US" sz="4000" dirty="0" smtClean="0"/>
              <a:t>7-INGINERIE, PRODUCŢIE ŞI CONSTRUCŢII </a:t>
            </a:r>
            <a:endParaRPr lang="en-US" sz="40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644342440"/>
              </p:ext>
            </p:extLst>
          </p:nvPr>
        </p:nvGraphicFramePr>
        <p:xfrm>
          <a:off x="508954" y="2342654"/>
          <a:ext cx="11131111" cy="4143410"/>
        </p:xfrm>
        <a:graphic>
          <a:graphicData uri="http://schemas.openxmlformats.org/drawingml/2006/table">
            <a:tbl>
              <a:tblPr firstRow="1" bandRow="1">
                <a:tableStyleId>{5C22544A-7EE6-4342-B048-85BDC9FD1C3A}</a:tableStyleId>
              </a:tblPr>
              <a:tblGrid>
                <a:gridCol w="442080">
                  <a:extLst>
                    <a:ext uri="{9D8B030D-6E8A-4147-A177-3AD203B41FA5}">
                      <a16:colId xmlns:a16="http://schemas.microsoft.com/office/drawing/2014/main" val="3479280633"/>
                    </a:ext>
                  </a:extLst>
                </a:gridCol>
                <a:gridCol w="1662769">
                  <a:extLst>
                    <a:ext uri="{9D8B030D-6E8A-4147-A177-3AD203B41FA5}">
                      <a16:colId xmlns:a16="http://schemas.microsoft.com/office/drawing/2014/main" val="3592804414"/>
                    </a:ext>
                  </a:extLst>
                </a:gridCol>
                <a:gridCol w="483079">
                  <a:extLst>
                    <a:ext uri="{9D8B030D-6E8A-4147-A177-3AD203B41FA5}">
                      <a16:colId xmlns:a16="http://schemas.microsoft.com/office/drawing/2014/main" val="674651432"/>
                    </a:ext>
                  </a:extLst>
                </a:gridCol>
                <a:gridCol w="1492370">
                  <a:extLst>
                    <a:ext uri="{9D8B030D-6E8A-4147-A177-3AD203B41FA5}">
                      <a16:colId xmlns:a16="http://schemas.microsoft.com/office/drawing/2014/main" val="2017228955"/>
                    </a:ext>
                  </a:extLst>
                </a:gridCol>
                <a:gridCol w="474453">
                  <a:extLst>
                    <a:ext uri="{9D8B030D-6E8A-4147-A177-3AD203B41FA5}">
                      <a16:colId xmlns:a16="http://schemas.microsoft.com/office/drawing/2014/main" val="1882717908"/>
                    </a:ext>
                  </a:extLst>
                </a:gridCol>
                <a:gridCol w="1382196">
                  <a:extLst>
                    <a:ext uri="{9D8B030D-6E8A-4147-A177-3AD203B41FA5}">
                      <a16:colId xmlns:a16="http://schemas.microsoft.com/office/drawing/2014/main" val="1242605637"/>
                    </a:ext>
                  </a:extLst>
                </a:gridCol>
                <a:gridCol w="246639">
                  <a:extLst>
                    <a:ext uri="{9D8B030D-6E8A-4147-A177-3AD203B41FA5}">
                      <a16:colId xmlns:a16="http://schemas.microsoft.com/office/drawing/2014/main" val="1070881348"/>
                    </a:ext>
                  </a:extLst>
                </a:gridCol>
                <a:gridCol w="915957">
                  <a:extLst>
                    <a:ext uri="{9D8B030D-6E8A-4147-A177-3AD203B41FA5}">
                      <a16:colId xmlns:a16="http://schemas.microsoft.com/office/drawing/2014/main" val="681253575"/>
                    </a:ext>
                  </a:extLst>
                </a:gridCol>
                <a:gridCol w="1224951">
                  <a:extLst>
                    <a:ext uri="{9D8B030D-6E8A-4147-A177-3AD203B41FA5}">
                      <a16:colId xmlns:a16="http://schemas.microsoft.com/office/drawing/2014/main" val="1848474606"/>
                    </a:ext>
                  </a:extLst>
                </a:gridCol>
                <a:gridCol w="534838">
                  <a:extLst>
                    <a:ext uri="{9D8B030D-6E8A-4147-A177-3AD203B41FA5}">
                      <a16:colId xmlns:a16="http://schemas.microsoft.com/office/drawing/2014/main" val="356358276"/>
                    </a:ext>
                  </a:extLst>
                </a:gridCol>
                <a:gridCol w="997408">
                  <a:extLst>
                    <a:ext uri="{9D8B030D-6E8A-4147-A177-3AD203B41FA5}">
                      <a16:colId xmlns:a16="http://schemas.microsoft.com/office/drawing/2014/main" val="3452526377"/>
                    </a:ext>
                  </a:extLst>
                </a:gridCol>
                <a:gridCol w="1274371">
                  <a:extLst>
                    <a:ext uri="{9D8B030D-6E8A-4147-A177-3AD203B41FA5}">
                      <a16:colId xmlns:a16="http://schemas.microsoft.com/office/drawing/2014/main" val="841492197"/>
                    </a:ext>
                  </a:extLst>
                </a:gridCol>
              </a:tblGrid>
              <a:tr h="730633">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a:t>
                      </a:r>
                      <a:r>
                        <a:rPr lang="en-US" sz="1050" b="1" i="0" u="none" strike="noStrike" dirty="0" err="1">
                          <a:solidFill>
                            <a:srgbClr val="FFFFFF"/>
                          </a:solidFill>
                          <a:effectLst/>
                          <a:latin typeface="Arial" panose="020B0604020202020204" pitchFamily="34" charset="0"/>
                          <a:cs typeface="Arial" panose="020B0604020202020204" pitchFamily="34" charset="0"/>
                        </a:rPr>
                        <a:t>larg</a:t>
                      </a:r>
                      <a:endParaRPr lang="en-US" sz="105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a:t>
                      </a:r>
                      <a:r>
                        <a:rPr lang="en-US" sz="1050" b="1" i="0" u="none" strike="noStrike" dirty="0" err="1">
                          <a:solidFill>
                            <a:srgbClr val="FFFFFF"/>
                          </a:solidFill>
                          <a:effectLst/>
                          <a:latin typeface="Arial" panose="020B0604020202020204" pitchFamily="34" charset="0"/>
                          <a:cs typeface="Arial" panose="020B0604020202020204" pitchFamily="34" charset="0"/>
                        </a:rPr>
                        <a:t>restrâns</a:t>
                      </a:r>
                      <a:r>
                        <a:rPr lang="en-US" sz="1050" b="1" i="0" u="none" strike="noStrike" dirty="0">
                          <a:solidFill>
                            <a:srgbClr val="FFFFFF"/>
                          </a:solidFill>
                          <a:effectLst/>
                          <a:latin typeface="Arial" panose="020B0604020202020204" pitchFamily="34" charset="0"/>
                          <a:cs typeface="Arial" panose="020B0604020202020204" pitchFamily="34" charset="0"/>
                        </a:rPr>
                        <a:t> ISCED</a:t>
                      </a: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ISCED</a:t>
                      </a:r>
                    </a:p>
                  </a:txBody>
                  <a:tcPr marL="0" marR="0" marT="0" marB="0" anchor="ctr"/>
                </a:tc>
                <a:tc>
                  <a:txBody>
                    <a:bodyPr/>
                    <a:lstStyle/>
                    <a:p>
                      <a:pPr algn="ctr" fontAlgn="ctr"/>
                      <a:r>
                        <a:rPr lang="en-US" sz="1050" b="1" i="0" u="none" strike="noStrike">
                          <a:solidFill>
                            <a:srgbClr val="FFFFFF"/>
                          </a:solidFill>
                          <a:effectLst/>
                          <a:latin typeface="Arial" panose="020B0604020202020204" pitchFamily="34" charset="0"/>
                          <a:cs typeface="Arial" panose="020B0604020202020204" pitchFamily="34" charset="0"/>
                        </a:rPr>
                        <a:t>Domeniu detaliat ISCED</a:t>
                      </a: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 </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fundamental cf. HG </a:t>
                      </a:r>
                      <a:r>
                        <a:rPr lang="en-US" sz="1050" b="1" i="0" u="none" strike="noStrike" dirty="0" err="1">
                          <a:solidFill>
                            <a:srgbClr val="FFFFFF"/>
                          </a:solidFill>
                          <a:effectLst/>
                          <a:latin typeface="Arial" panose="020B0604020202020204" pitchFamily="34" charset="0"/>
                          <a:cs typeface="Arial" panose="020B0604020202020204" pitchFamily="34" charset="0"/>
                        </a:rPr>
                        <a:t>nr</a:t>
                      </a:r>
                      <a:r>
                        <a:rPr lang="en-US" sz="1050" b="1" i="0" u="none" strike="noStrike" dirty="0">
                          <a:solidFill>
                            <a:srgbClr val="FFFFFF"/>
                          </a:solidFill>
                          <a:effectLst/>
                          <a:latin typeface="Arial" panose="020B0604020202020204" pitchFamily="34" charset="0"/>
                          <a:cs typeface="Arial" panose="020B0604020202020204" pitchFamily="34" charset="0"/>
                        </a:rPr>
                        <a:t>. 692/2018 </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Ramura</a:t>
                      </a:r>
                      <a:r>
                        <a:rPr lang="en-US" sz="1050" b="1" i="0" u="none" strike="noStrike" dirty="0">
                          <a:solidFill>
                            <a:srgbClr val="FFFFFF"/>
                          </a:solidFill>
                          <a:effectLst/>
                          <a:latin typeface="Arial" panose="020B0604020202020204" pitchFamily="34" charset="0"/>
                          <a:cs typeface="Arial" panose="020B0604020202020204" pitchFamily="34" charset="0"/>
                        </a:rPr>
                        <a:t> de </a:t>
                      </a:r>
                      <a:r>
                        <a:rPr lang="en-US" sz="1050" b="1" i="0" u="none" strike="noStrike" dirty="0" err="1">
                          <a:solidFill>
                            <a:srgbClr val="FFFFFF"/>
                          </a:solidFill>
                          <a:effectLst/>
                          <a:latin typeface="Arial" panose="020B0604020202020204" pitchFamily="34" charset="0"/>
                          <a:cs typeface="Arial" panose="020B0604020202020204" pitchFamily="34" charset="0"/>
                        </a:rPr>
                        <a:t>știință</a:t>
                      </a:r>
                      <a:r>
                        <a:rPr lang="en-US" sz="1050" b="1" i="0" u="none" strike="noStrike" dirty="0">
                          <a:solidFill>
                            <a:srgbClr val="FFFFFF"/>
                          </a:solidFill>
                          <a:effectLst/>
                          <a:latin typeface="Arial" panose="020B0604020202020204" pitchFamily="34" charset="0"/>
                          <a:cs typeface="Arial" panose="020B0604020202020204" pitchFamily="34" charset="0"/>
                        </a:rPr>
                        <a:t> cf. HG </a:t>
                      </a:r>
                      <a:r>
                        <a:rPr lang="en-US" sz="1050" b="1" i="0" u="none" strike="noStrike" dirty="0" err="1">
                          <a:solidFill>
                            <a:srgbClr val="FFFFFF"/>
                          </a:solidFill>
                          <a:effectLst/>
                          <a:latin typeface="Arial" panose="020B0604020202020204" pitchFamily="34" charset="0"/>
                          <a:cs typeface="Arial" panose="020B0604020202020204" pitchFamily="34" charset="0"/>
                        </a:rPr>
                        <a:t>nr</a:t>
                      </a:r>
                      <a:r>
                        <a:rPr lang="en-US" sz="1050" b="1" i="0" u="none" strike="noStrike" dirty="0">
                          <a:solidFill>
                            <a:srgbClr val="FFFFFF"/>
                          </a:solidFill>
                          <a:effectLst/>
                          <a:latin typeface="Arial" panose="020B0604020202020204" pitchFamily="34" charset="0"/>
                          <a:cs typeface="Arial" panose="020B0604020202020204" pitchFamily="34" charset="0"/>
                        </a:rPr>
                        <a:t>. 692/2018</a:t>
                      </a:r>
                    </a:p>
                  </a:txBody>
                  <a:tcPr marL="0" marR="0" marT="0" marB="0" anchor="ctr"/>
                </a:tc>
                <a:tc>
                  <a:txBody>
                    <a:bodyPr/>
                    <a:lstStyle/>
                    <a:p>
                      <a:pPr algn="ctr" fontAlgn="ctr"/>
                      <a:r>
                        <a:rPr lang="en-US" sz="1050" b="1" i="0" u="none" strike="noStrike" dirty="0">
                          <a:solidFill>
                            <a:srgbClr val="FFFFFF"/>
                          </a:solidFill>
                          <a:effectLst/>
                          <a:latin typeface="Arial" panose="020B0604020202020204" pitchFamily="34" charset="0"/>
                          <a:cs typeface="Arial" panose="020B0604020202020204" pitchFamily="34" charset="0"/>
                        </a:rPr>
                        <a:t>Cod DL </a:t>
                      </a:r>
                      <a:r>
                        <a:rPr lang="en-US" sz="1050" b="1" i="0" u="none" strike="noStrike" dirty="0" err="1">
                          <a:solidFill>
                            <a:srgbClr val="FFFFFF"/>
                          </a:solidFill>
                          <a:effectLst/>
                          <a:latin typeface="Arial" panose="020B0604020202020204" pitchFamily="34" charset="0"/>
                          <a:cs typeface="Arial" panose="020B0604020202020204" pitchFamily="34" charset="0"/>
                        </a:rPr>
                        <a:t>cf</a:t>
                      </a:r>
                      <a:r>
                        <a:rPr lang="en-US" sz="1050" b="1" i="0" u="none" strike="noStrike" dirty="0">
                          <a:solidFill>
                            <a:srgbClr val="FFFFFF"/>
                          </a:solidFill>
                          <a:effectLst/>
                          <a:latin typeface="Arial" panose="020B0604020202020204" pitchFamily="34" charset="0"/>
                          <a:cs typeface="Arial" panose="020B0604020202020204" pitchFamily="34" charset="0"/>
                        </a:rPr>
                        <a:t> HG 692/2018</a:t>
                      </a:r>
                    </a:p>
                  </a:txBody>
                  <a:tcPr marL="0" marR="0" marT="0" marB="0" anchor="ctr"/>
                </a:tc>
                <a:tc>
                  <a:txBody>
                    <a:bodyPr/>
                    <a:lstStyle/>
                    <a:p>
                      <a:pPr algn="ctr" fontAlgn="ctr"/>
                      <a:r>
                        <a:rPr lang="en-US" sz="1050" b="1" i="0" u="none" strike="noStrike" dirty="0" err="1">
                          <a:solidFill>
                            <a:srgbClr val="FFFFFF"/>
                          </a:solidFill>
                          <a:effectLst/>
                          <a:latin typeface="Arial" panose="020B0604020202020204" pitchFamily="34" charset="0"/>
                          <a:cs typeface="Arial" panose="020B0604020202020204" pitchFamily="34" charset="0"/>
                        </a:rPr>
                        <a:t>Domeniu</a:t>
                      </a:r>
                      <a:r>
                        <a:rPr lang="en-US" sz="1050" b="1" i="0" u="none" strike="noStrike" dirty="0">
                          <a:solidFill>
                            <a:srgbClr val="FFFFFF"/>
                          </a:solidFill>
                          <a:effectLst/>
                          <a:latin typeface="Arial" panose="020B0604020202020204" pitchFamily="34" charset="0"/>
                          <a:cs typeface="Arial" panose="020B0604020202020204" pitchFamily="34" charset="0"/>
                        </a:rPr>
                        <a:t> de </a:t>
                      </a:r>
                      <a:r>
                        <a:rPr lang="en-US" sz="1050" b="1" i="0" u="none" strike="noStrike" dirty="0" err="1">
                          <a:solidFill>
                            <a:srgbClr val="FFFFFF"/>
                          </a:solidFill>
                          <a:effectLst/>
                          <a:latin typeface="Arial" panose="020B0604020202020204" pitchFamily="34" charset="0"/>
                          <a:cs typeface="Arial" panose="020B0604020202020204" pitchFamily="34" charset="0"/>
                        </a:rPr>
                        <a:t>licență</a:t>
                      </a:r>
                      <a:r>
                        <a:rPr lang="en-US" sz="1050" b="1" i="0" u="none" strike="noStrike" dirty="0">
                          <a:solidFill>
                            <a:srgbClr val="FFFFFF"/>
                          </a:solidFill>
                          <a:effectLst/>
                          <a:latin typeface="Arial" panose="020B0604020202020204" pitchFamily="34" charset="0"/>
                          <a:cs typeface="Arial" panose="020B0604020202020204" pitchFamily="34" charset="0"/>
                        </a:rPr>
                        <a:t> 2018</a:t>
                      </a:r>
                    </a:p>
                  </a:txBody>
                  <a:tcPr marL="0" marR="0" marT="0" marB="0" anchor="ctr"/>
                </a:tc>
                <a:tc>
                  <a:txBody>
                    <a:bodyPr/>
                    <a:lstStyle/>
                    <a:p>
                      <a:pPr algn="ctr" fontAlgn="ctr"/>
                      <a:r>
                        <a:rPr lang="en-US" sz="1050" b="1" i="0" u="none" strike="noStrike" dirty="0" err="1" smtClean="0">
                          <a:solidFill>
                            <a:srgbClr val="FFFFFF"/>
                          </a:solidFill>
                          <a:effectLst/>
                          <a:latin typeface="Arial" panose="020B0604020202020204" pitchFamily="34" charset="0"/>
                          <a:cs typeface="Arial" panose="020B0604020202020204" pitchFamily="34" charset="0"/>
                        </a:rPr>
                        <a:t>Observații</a:t>
                      </a:r>
                      <a:r>
                        <a:rPr lang="ro-RO" sz="1050" b="1" i="0" u="none" strike="noStrike" dirty="0" smtClean="0">
                          <a:solidFill>
                            <a:srgbClr val="FFFFFF"/>
                          </a:solidFill>
                          <a:effectLst/>
                          <a:latin typeface="Arial" panose="020B0604020202020204" pitchFamily="34" charset="0"/>
                          <a:cs typeface="Arial" panose="020B0604020202020204" pitchFamily="34" charset="0"/>
                        </a:rPr>
                        <a:t>/ Specializare</a:t>
                      </a:r>
                      <a:endParaRPr lang="en-US" sz="1050" b="1" i="0" u="none" strike="noStrike" dirty="0">
                        <a:solidFill>
                          <a:srgbClr val="FFFFFF"/>
                        </a:solidFill>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6929202"/>
                  </a:ext>
                </a:extLst>
              </a:tr>
              <a:tr h="741506">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a:solidFill>
                            <a:srgbClr val="000000"/>
                          </a:solidFill>
                          <a:effectLst/>
                          <a:latin typeface="Arial" panose="020B0604020202020204" pitchFamily="34" charset="0"/>
                          <a:cs typeface="Arial" panose="020B0604020202020204" pitchFamily="34" charset="0"/>
                        </a:rPr>
                        <a:t>073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50" b="1" i="0" u="none" strike="noStrike" dirty="0" err="1">
                          <a:solidFill>
                            <a:srgbClr val="000000"/>
                          </a:solidFill>
                          <a:effectLst/>
                          <a:latin typeface="Arial" panose="020B0604020202020204" pitchFamily="34" charset="0"/>
                          <a:cs typeface="Arial" panose="020B0604020202020204" pitchFamily="34" charset="0"/>
                        </a:rPr>
                        <a:t>Arhitectură</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Architecture</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construction</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a:solidFill>
                            <a:srgbClr val="000000"/>
                          </a:solidFill>
                          <a:effectLst/>
                          <a:latin typeface="Arial" panose="020B0604020202020204" pitchFamily="34" charset="0"/>
                        </a:rPr>
                        <a:t>0732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50" b="1" i="0" u="none" strike="noStrike" dirty="0" err="1">
                          <a:solidFill>
                            <a:srgbClr val="000000"/>
                          </a:solidFill>
                          <a:effectLst/>
                          <a:latin typeface="Arial" panose="020B0604020202020204" pitchFamily="34" charset="0"/>
                          <a:cs typeface="Arial" panose="020B0604020202020204" pitchFamily="34" charset="0"/>
                        </a:rPr>
                        <a:t>Construcţii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civilă</a:t>
                      </a:r>
                      <a:r>
                        <a:rPr lang="ro-RO" sz="1050" b="1" i="0" u="none" strike="noStrike" dirty="0" smtClean="0">
                          <a:solidFill>
                            <a:srgbClr val="000000"/>
                          </a:solidFill>
                          <a:effectLst/>
                          <a:latin typeface="Arial" panose="020B0604020202020204" pitchFamily="34" charset="0"/>
                          <a:cs typeface="Arial" panose="020B0604020202020204" pitchFamily="34" charset="0"/>
                        </a:rPr>
                        <a:t> (Building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civil engineering)</a:t>
                      </a:r>
                      <a:endParaRPr lang="en-US" sz="105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5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50" b="0" i="0" u="none" strike="noStrike" dirty="0" err="1">
                          <a:solidFill>
                            <a:srgbClr val="000000"/>
                          </a:solidFill>
                          <a:effectLst/>
                          <a:latin typeface="Arial" panose="020B0604020202020204" pitchFamily="34" charset="0"/>
                          <a:cs typeface="Arial" panose="020B0604020202020204" pitchFamily="34" charset="0"/>
                        </a:rPr>
                        <a:t>Inginerie</a:t>
                      </a:r>
                      <a:r>
                        <a:rPr lang="en-US" sz="1050" b="0" i="0" u="none" strike="noStrike" dirty="0">
                          <a:solidFill>
                            <a:srgbClr val="000000"/>
                          </a:solidFill>
                          <a:effectLst/>
                          <a:latin typeface="Arial" panose="020B0604020202020204" pitchFamily="34" charset="0"/>
                          <a:cs typeface="Arial" panose="020B0604020202020204" pitchFamily="34" charset="0"/>
                        </a:rPr>
                        <a:t> </a:t>
                      </a:r>
                      <a:r>
                        <a:rPr lang="en-US" sz="1050" b="0" i="0" u="none" strike="noStrike" dirty="0" err="1">
                          <a:solidFill>
                            <a:srgbClr val="000000"/>
                          </a:solidFill>
                          <a:effectLst/>
                          <a:latin typeface="Arial" panose="020B0604020202020204" pitchFamily="34" charset="0"/>
                          <a:cs typeface="Arial" panose="020B0604020202020204" pitchFamily="34" charset="0"/>
                        </a:rPr>
                        <a:t>civilă</a:t>
                      </a:r>
                      <a:endParaRPr lang="en-US"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0" i="0" u="none" strike="noStrike">
                          <a:solidFill>
                            <a:srgbClr val="000000"/>
                          </a:solidFill>
                          <a:effectLst/>
                          <a:latin typeface="Arial" panose="020B0604020202020204" pitchFamily="34" charset="0"/>
                          <a:cs typeface="Arial" panose="020B0604020202020204" pitchFamily="34" charset="0"/>
                        </a:rPr>
                        <a:t>60</a:t>
                      </a:r>
                    </a:p>
                  </a:txBody>
                  <a:tcPr marL="9525" marR="9525" marT="9525" marB="0" anchor="ctr"/>
                </a:tc>
                <a:tc>
                  <a:txBody>
                    <a:bodyPr/>
                    <a:lstStyle/>
                    <a:p>
                      <a:pPr algn="l" fontAlgn="b"/>
                      <a:r>
                        <a:rPr lang="en-US" sz="1050" b="0" i="0" u="none" strike="noStrike">
                          <a:solidFill>
                            <a:srgbClr val="000000"/>
                          </a:solidFill>
                          <a:effectLst/>
                          <a:latin typeface="Arial" panose="020B0604020202020204" pitchFamily="34" charset="0"/>
                          <a:cs typeface="Arial" panose="020B0604020202020204" pitchFamily="34" charset="0"/>
                        </a:rPr>
                        <a:t>Inginerie civilă</a:t>
                      </a:r>
                    </a:p>
                  </a:txBody>
                  <a:tcPr marL="9525" marR="9525" marT="9525" marB="0" anchor="ctr"/>
                </a:tc>
                <a:tc>
                  <a:txBody>
                    <a:bodyPr/>
                    <a:lstStyle/>
                    <a:p>
                      <a:pPr algn="l" fontAlgn="b"/>
                      <a:r>
                        <a:rPr lang="it-IT" sz="1050" b="0" i="0" u="none" strike="noStrike" dirty="0" err="1">
                          <a:solidFill>
                            <a:srgbClr val="000000"/>
                          </a:solidFill>
                          <a:effectLst/>
                          <a:latin typeface="Arial" panose="020B0604020202020204" pitchFamily="34" charset="0"/>
                          <a:cs typeface="Arial" panose="020B0604020202020204" pitchFamily="34" charset="0"/>
                        </a:rPr>
                        <a:t>Inginerie</a:t>
                      </a:r>
                      <a:r>
                        <a:rPr lang="it-IT" sz="1050" b="0" i="0" u="none" strike="noStrike" dirty="0">
                          <a:solidFill>
                            <a:srgbClr val="000000"/>
                          </a:solidFill>
                          <a:effectLst/>
                          <a:latin typeface="Arial" panose="020B0604020202020204" pitchFamily="34" charset="0"/>
                          <a:cs typeface="Arial" panose="020B0604020202020204" pitchFamily="34" charset="0"/>
                        </a:rPr>
                        <a:t> </a:t>
                      </a:r>
                      <a:r>
                        <a:rPr lang="it-IT" sz="1050" b="0" i="0" u="none" strike="noStrike" dirty="0" err="1">
                          <a:solidFill>
                            <a:srgbClr val="000000"/>
                          </a:solidFill>
                          <a:effectLst/>
                          <a:latin typeface="Arial" panose="020B0604020202020204" pitchFamily="34" charset="0"/>
                          <a:cs typeface="Arial" panose="020B0604020202020204" pitchFamily="34" charset="0"/>
                        </a:rPr>
                        <a:t>urbană</a:t>
                      </a:r>
                      <a:r>
                        <a:rPr lang="it-IT" sz="1050" b="0" i="0" u="none" strike="noStrike" dirty="0">
                          <a:solidFill>
                            <a:srgbClr val="000000"/>
                          </a:solidFill>
                          <a:effectLst/>
                          <a:latin typeface="Arial" panose="020B0604020202020204" pitchFamily="34" charset="0"/>
                          <a:cs typeface="Arial" panose="020B0604020202020204" pitchFamily="34" charset="0"/>
                        </a:rPr>
                        <a:t> </a:t>
                      </a:r>
                      <a:r>
                        <a:rPr lang="it-IT" sz="1050" b="0" i="0" u="none" strike="noStrike" dirty="0" err="1">
                          <a:solidFill>
                            <a:srgbClr val="000000"/>
                          </a:solidFill>
                          <a:effectLst/>
                          <a:latin typeface="Arial" panose="020B0604020202020204" pitchFamily="34" charset="0"/>
                          <a:cs typeface="Arial" panose="020B0604020202020204" pitchFamily="34" charset="0"/>
                        </a:rPr>
                        <a:t>și</a:t>
                      </a:r>
                      <a:r>
                        <a:rPr lang="it-IT" sz="1050" b="0" i="0" u="none" strike="noStrike" dirty="0">
                          <a:solidFill>
                            <a:srgbClr val="000000"/>
                          </a:solidFill>
                          <a:effectLst/>
                          <a:latin typeface="Arial" panose="020B0604020202020204" pitchFamily="34" charset="0"/>
                          <a:cs typeface="Arial" panose="020B0604020202020204" pitchFamily="34" charset="0"/>
                        </a:rPr>
                        <a:t> </a:t>
                      </a:r>
                      <a:r>
                        <a:rPr lang="it-IT" sz="1050" b="0" i="0" u="none" strike="noStrike" dirty="0" err="1">
                          <a:solidFill>
                            <a:srgbClr val="000000"/>
                          </a:solidFill>
                          <a:effectLst/>
                          <a:latin typeface="Arial" panose="020B0604020202020204" pitchFamily="34" charset="0"/>
                          <a:cs typeface="Arial" panose="020B0604020202020204" pitchFamily="34" charset="0"/>
                        </a:rPr>
                        <a:t>dezvoltare</a:t>
                      </a:r>
                      <a:r>
                        <a:rPr lang="it-IT" sz="1050" b="0" i="0" u="none" strike="noStrike" dirty="0">
                          <a:solidFill>
                            <a:srgbClr val="000000"/>
                          </a:solidFill>
                          <a:effectLst/>
                          <a:latin typeface="Arial" panose="020B0604020202020204" pitchFamily="34" charset="0"/>
                          <a:cs typeface="Arial" panose="020B0604020202020204" pitchFamily="34" charset="0"/>
                        </a:rPr>
                        <a:t> </a:t>
                      </a:r>
                      <a:r>
                        <a:rPr lang="it-IT" sz="1050" b="0" i="0" u="none" strike="noStrike" dirty="0" err="1" smtClean="0">
                          <a:solidFill>
                            <a:srgbClr val="000000"/>
                          </a:solidFill>
                          <a:effectLst/>
                          <a:latin typeface="Arial" panose="020B0604020202020204" pitchFamily="34" charset="0"/>
                          <a:cs typeface="Arial" panose="020B0604020202020204" pitchFamily="34" charset="0"/>
                        </a:rPr>
                        <a:t>regională</a:t>
                      </a:r>
                      <a:endParaRPr lang="it-IT"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66474511"/>
                  </a:ext>
                </a:extLst>
              </a:tr>
              <a:tr h="741506">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a:solidFill>
                            <a:srgbClr val="000000"/>
                          </a:solidFill>
                          <a:effectLst/>
                          <a:latin typeface="Arial" panose="020B0604020202020204" pitchFamily="34" charset="0"/>
                          <a:cs typeface="Arial" panose="020B0604020202020204" pitchFamily="34" charset="0"/>
                        </a:rPr>
                        <a:t>073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50" b="1" i="0" u="none" strike="noStrike" dirty="0" err="1">
                          <a:solidFill>
                            <a:srgbClr val="000000"/>
                          </a:solidFill>
                          <a:effectLst/>
                          <a:latin typeface="Arial" panose="020B0604020202020204" pitchFamily="34" charset="0"/>
                          <a:cs typeface="Arial" panose="020B0604020202020204" pitchFamily="34" charset="0"/>
                        </a:rPr>
                        <a:t>Arhitectură</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Architecture</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a:t>
                      </a:r>
                      <a:r>
                        <a:rPr lang="ro-RO" sz="1050" b="1" i="0" u="none" strike="noStrike" dirty="0" err="1" smtClean="0">
                          <a:solidFill>
                            <a:srgbClr val="000000"/>
                          </a:solidFill>
                          <a:effectLst/>
                          <a:latin typeface="Arial" panose="020B0604020202020204" pitchFamily="34" charset="0"/>
                          <a:cs typeface="Arial" panose="020B0604020202020204" pitchFamily="34" charset="0"/>
                        </a:rPr>
                        <a:t>construction</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en-US" sz="105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50" b="1" i="0" u="none" strike="noStrike">
                          <a:solidFill>
                            <a:srgbClr val="000000"/>
                          </a:solidFill>
                          <a:effectLst/>
                          <a:latin typeface="Arial" panose="020B0604020202020204" pitchFamily="34" charset="0"/>
                        </a:rPr>
                        <a:t>0732 </a:t>
                      </a: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50" b="1" i="0" u="none" strike="noStrike" dirty="0" err="1">
                          <a:solidFill>
                            <a:srgbClr val="000000"/>
                          </a:solidFill>
                          <a:effectLst/>
                          <a:latin typeface="Arial" panose="020B0604020202020204" pitchFamily="34" charset="0"/>
                          <a:cs typeface="Arial" panose="020B0604020202020204" pitchFamily="34" charset="0"/>
                        </a:rPr>
                        <a:t>Construcţii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civilă</a:t>
                      </a:r>
                      <a:r>
                        <a:rPr lang="ro-RO" sz="1050" b="1" i="0" u="none" strike="noStrike" dirty="0" smtClean="0">
                          <a:solidFill>
                            <a:srgbClr val="000000"/>
                          </a:solidFill>
                          <a:effectLst/>
                          <a:latin typeface="Arial" panose="020B0604020202020204" pitchFamily="34" charset="0"/>
                          <a:cs typeface="Arial" panose="020B0604020202020204" pitchFamily="34" charset="0"/>
                        </a:rPr>
                        <a:t> (Building </a:t>
                      </a:r>
                      <a:r>
                        <a:rPr lang="ro-RO" sz="1050" b="1" i="0" u="none" strike="noStrike" dirty="0" err="1" smtClean="0">
                          <a:solidFill>
                            <a:srgbClr val="000000"/>
                          </a:solidFill>
                          <a:effectLst/>
                          <a:latin typeface="Arial" panose="020B0604020202020204" pitchFamily="34" charset="0"/>
                          <a:cs typeface="Arial" panose="020B0604020202020204" pitchFamily="34" charset="0"/>
                        </a:rPr>
                        <a:t>and</a:t>
                      </a:r>
                      <a:r>
                        <a:rPr lang="ro-RO" sz="1050" b="1" i="0" u="none" strike="noStrike" dirty="0" smtClean="0">
                          <a:solidFill>
                            <a:srgbClr val="000000"/>
                          </a:solidFill>
                          <a:effectLst/>
                          <a:latin typeface="Arial" panose="020B0604020202020204" pitchFamily="34" charset="0"/>
                          <a:cs typeface="Arial" panose="020B0604020202020204" pitchFamily="34" charset="0"/>
                        </a:rPr>
                        <a:t> civil engineering)</a:t>
                      </a:r>
                      <a:endParaRPr lang="en-US" sz="1050" b="1"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5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5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ctr"/>
                      <a:r>
                        <a:rPr lang="en-US" sz="1050" b="0" i="0" u="none" strike="noStrike">
                          <a:solidFill>
                            <a:srgbClr val="000000"/>
                          </a:solidFill>
                          <a:effectLst/>
                          <a:latin typeface="Arial" panose="020B0604020202020204" pitchFamily="34" charset="0"/>
                          <a:cs typeface="Arial" panose="020B0604020202020204" pitchFamily="34" charset="0"/>
                        </a:rPr>
                        <a:t>Inginerie civilă</a:t>
                      </a:r>
                    </a:p>
                  </a:txBody>
                  <a:tcPr marL="9525" marR="9525" marT="9525" marB="0" anchor="ctr"/>
                </a:tc>
                <a:tc>
                  <a:txBody>
                    <a:bodyPr/>
                    <a:lstStyle/>
                    <a:p>
                      <a:pPr algn="l" fontAlgn="ctr"/>
                      <a:r>
                        <a:rPr lang="en-US" sz="1050" b="0" i="0" u="none" strike="noStrike">
                          <a:solidFill>
                            <a:srgbClr val="000000"/>
                          </a:solidFill>
                          <a:effectLst/>
                          <a:latin typeface="Arial" panose="020B0604020202020204" pitchFamily="34" charset="0"/>
                          <a:cs typeface="Arial" panose="020B0604020202020204" pitchFamily="34" charset="0"/>
                        </a:rPr>
                        <a:t>60</a:t>
                      </a:r>
                    </a:p>
                  </a:txBody>
                  <a:tcPr marL="9525" marR="9525" marT="9525" marB="0" anchor="ctr"/>
                </a:tc>
                <a:tc>
                  <a:txBody>
                    <a:bodyPr/>
                    <a:lstStyle/>
                    <a:p>
                      <a:pPr algn="l" fontAlgn="b"/>
                      <a:r>
                        <a:rPr lang="en-US" sz="1050" b="0" i="0" u="none" strike="noStrike" dirty="0" err="1">
                          <a:solidFill>
                            <a:srgbClr val="000000"/>
                          </a:solidFill>
                          <a:effectLst/>
                          <a:latin typeface="Arial" panose="020B0604020202020204" pitchFamily="34" charset="0"/>
                          <a:cs typeface="Arial" panose="020B0604020202020204" pitchFamily="34" charset="0"/>
                        </a:rPr>
                        <a:t>Inginerie</a:t>
                      </a:r>
                      <a:r>
                        <a:rPr lang="en-US" sz="1050" b="0" i="0" u="none" strike="noStrike" dirty="0">
                          <a:solidFill>
                            <a:srgbClr val="000000"/>
                          </a:solidFill>
                          <a:effectLst/>
                          <a:latin typeface="Arial" panose="020B0604020202020204" pitchFamily="34" charset="0"/>
                          <a:cs typeface="Arial" panose="020B0604020202020204" pitchFamily="34" charset="0"/>
                        </a:rPr>
                        <a:t> </a:t>
                      </a:r>
                      <a:r>
                        <a:rPr lang="en-US" sz="1050" b="0" i="0" u="none" strike="noStrike" dirty="0" err="1">
                          <a:solidFill>
                            <a:srgbClr val="000000"/>
                          </a:solidFill>
                          <a:effectLst/>
                          <a:latin typeface="Arial" panose="020B0604020202020204" pitchFamily="34" charset="0"/>
                          <a:cs typeface="Arial" panose="020B0604020202020204" pitchFamily="34" charset="0"/>
                        </a:rPr>
                        <a:t>civilă</a:t>
                      </a:r>
                      <a:endParaRPr lang="en-US"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b"/>
                      <a:r>
                        <a:rPr lang="en-US" sz="1050" b="0" i="0" u="none" strike="noStrike" dirty="0" err="1">
                          <a:solidFill>
                            <a:srgbClr val="000000"/>
                          </a:solidFill>
                          <a:effectLst/>
                          <a:latin typeface="Arial" panose="020B0604020202020204" pitchFamily="34" charset="0"/>
                          <a:cs typeface="Arial" panose="020B0604020202020204" pitchFamily="34" charset="0"/>
                        </a:rPr>
                        <a:t>Infrastructura</a:t>
                      </a:r>
                      <a:r>
                        <a:rPr lang="en-US" sz="1050" b="0" i="0" u="none" strike="noStrike" dirty="0">
                          <a:solidFill>
                            <a:srgbClr val="000000"/>
                          </a:solidFill>
                          <a:effectLst/>
                          <a:latin typeface="Arial" panose="020B0604020202020204" pitchFamily="34" charset="0"/>
                          <a:cs typeface="Arial" panose="020B0604020202020204" pitchFamily="34" charset="0"/>
                        </a:rPr>
                        <a:t> </a:t>
                      </a:r>
                      <a:r>
                        <a:rPr lang="en-US" sz="1050" b="0" i="0" u="none" strike="noStrike" dirty="0" err="1">
                          <a:solidFill>
                            <a:srgbClr val="000000"/>
                          </a:solidFill>
                          <a:effectLst/>
                          <a:latin typeface="Arial" panose="020B0604020202020204" pitchFamily="34" charset="0"/>
                          <a:cs typeface="Arial" panose="020B0604020202020204" pitchFamily="34" charset="0"/>
                        </a:rPr>
                        <a:t>transporturilor</a:t>
                      </a:r>
                      <a:r>
                        <a:rPr lang="en-US" sz="1050" b="0" i="0" u="none" strike="noStrike" dirty="0">
                          <a:solidFill>
                            <a:srgbClr val="000000"/>
                          </a:solidFill>
                          <a:effectLst/>
                          <a:latin typeface="Arial" panose="020B0604020202020204" pitchFamily="34" charset="0"/>
                          <a:cs typeface="Arial" panose="020B0604020202020204" pitchFamily="34" charset="0"/>
                        </a:rPr>
                        <a:t> </a:t>
                      </a:r>
                      <a:r>
                        <a:rPr lang="en-US" sz="1050" b="0" i="0" u="none" strike="noStrike" dirty="0" err="1" smtClean="0">
                          <a:solidFill>
                            <a:srgbClr val="000000"/>
                          </a:solidFill>
                          <a:effectLst/>
                          <a:latin typeface="Arial" panose="020B0604020202020204" pitchFamily="34" charset="0"/>
                          <a:cs typeface="Arial" panose="020B0604020202020204" pitchFamily="34" charset="0"/>
                        </a:rPr>
                        <a:t>metropolitane</a:t>
                      </a:r>
                      <a:endParaRPr lang="en-US"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914026595"/>
                  </a:ext>
                </a:extLst>
              </a:tr>
              <a:tr h="880674">
                <a:tc>
                  <a:txBody>
                    <a:bodyPr/>
                    <a:lstStyle/>
                    <a:p>
                      <a:pPr algn="l" fontAlgn="ctr"/>
                      <a:r>
                        <a:rPr lang="en-US" sz="1050" b="1" i="0" u="none" strike="noStrike" dirty="0">
                          <a:solidFill>
                            <a:srgbClr val="000000"/>
                          </a:solidFill>
                          <a:effectLst/>
                          <a:latin typeface="Arial" panose="020B0604020202020204" pitchFamily="34" charset="0"/>
                          <a:cs typeface="Arial" panose="020B0604020202020204" pitchFamily="34" charset="0"/>
                        </a:rPr>
                        <a:t>07</a:t>
                      </a:r>
                    </a:p>
                  </a:txBody>
                  <a:tcPr marL="9525" marR="9525" marT="9525" marB="0" anchor="ctr"/>
                </a:tc>
                <a:tc>
                  <a:txBody>
                    <a:bodyPr/>
                    <a:lstStyle/>
                    <a:p>
                      <a:pPr algn="l" fontAlgn="ctr"/>
                      <a:r>
                        <a:rPr lang="en-US" sz="1050" b="1" i="0" u="none" strike="noStrike" dirty="0" err="1">
                          <a:solidFill>
                            <a:srgbClr val="000000"/>
                          </a:solidFill>
                          <a:effectLst/>
                          <a:latin typeface="Arial" panose="020B0604020202020204" pitchFamily="34" charset="0"/>
                          <a:cs typeface="Arial" panose="020B0604020202020204" pitchFamily="34" charset="0"/>
                        </a:rPr>
                        <a:t>Inginerie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producţie</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a:solidFill>
                            <a:srgbClr val="000000"/>
                          </a:solidFill>
                          <a:effectLst/>
                          <a:latin typeface="Arial" panose="020B0604020202020204" pitchFamily="34" charset="0"/>
                          <a:cs typeface="Arial" panose="020B0604020202020204" pitchFamily="34" charset="0"/>
                        </a:rPr>
                        <a:t>şi</a:t>
                      </a:r>
                      <a:r>
                        <a:rPr lang="en-US" sz="1050" b="1" i="0" u="none" strike="noStrike" dirty="0">
                          <a:solidFill>
                            <a:srgbClr val="000000"/>
                          </a:solidFill>
                          <a:effectLst/>
                          <a:latin typeface="Arial" panose="020B0604020202020204" pitchFamily="34" charset="0"/>
                          <a:cs typeface="Arial" panose="020B0604020202020204" pitchFamily="34" charset="0"/>
                        </a:rPr>
                        <a:t> </a:t>
                      </a:r>
                      <a:r>
                        <a:rPr lang="en-US" sz="1050" b="1" i="0" u="none" strike="noStrike" dirty="0" err="1" smtClean="0">
                          <a:solidFill>
                            <a:srgbClr val="000000"/>
                          </a:solidFill>
                          <a:effectLst/>
                          <a:latin typeface="Arial" panose="020B0604020202020204" pitchFamily="34" charset="0"/>
                          <a:cs typeface="Arial" panose="020B0604020202020204" pitchFamily="34" charset="0"/>
                        </a:rPr>
                        <a:t>construcţii</a:t>
                      </a:r>
                      <a:r>
                        <a:rPr lang="en-US" sz="1050" b="1" i="0" u="none" strike="noStrike" dirty="0" smtClean="0">
                          <a:solidFill>
                            <a:srgbClr val="000000"/>
                          </a:solidFill>
                          <a:effectLst/>
                          <a:latin typeface="Arial" panose="020B0604020202020204" pitchFamily="34" charset="0"/>
                          <a:cs typeface="Arial" panose="020B0604020202020204" pitchFamily="34" charset="0"/>
                        </a:rPr>
                        <a:t> (Engineering, manufacturing and construction)</a:t>
                      </a:r>
                      <a:endParaRPr lang="en-US"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just" fontAlgn="ctr"/>
                      <a:r>
                        <a:rPr lang="en-US" sz="1000" b="1" i="0" u="none" strike="noStrike">
                          <a:solidFill>
                            <a:srgbClr val="000000"/>
                          </a:solidFill>
                          <a:effectLst/>
                          <a:latin typeface="Arial" panose="020B0604020202020204" pitchFamily="34" charset="0"/>
                          <a:cs typeface="Arial" panose="020B0604020202020204" pitchFamily="34" charset="0"/>
                        </a:rPr>
                        <a:t>078 </a:t>
                      </a:r>
                    </a:p>
                  </a:txBody>
                  <a:tcPr marL="9525" marR="9525" marT="9525" marB="0" anchor="ctr"/>
                </a:tc>
                <a:tc>
                  <a:txBody>
                    <a:bodyPr/>
                    <a:lstStyle/>
                    <a:p>
                      <a:pPr algn="l" fontAlgn="ctr"/>
                      <a:r>
                        <a:rPr lang="it-IT" sz="1050" b="1" i="0" u="none" strike="noStrike" dirty="0" err="1" smtClean="0">
                          <a:solidFill>
                            <a:srgbClr val="000000"/>
                          </a:solidFill>
                          <a:effectLst/>
                          <a:latin typeface="Arial" panose="020B0604020202020204" pitchFamily="34" charset="0"/>
                          <a:cs typeface="Arial" panose="020B0604020202020204" pitchFamily="34" charset="0"/>
                        </a:rPr>
                        <a:t>Programe</a:t>
                      </a:r>
                      <a:r>
                        <a:rPr lang="it-IT" sz="1050" b="1" i="0" u="none" strike="noStrike" dirty="0" smtClean="0">
                          <a:solidFill>
                            <a:srgbClr val="000000"/>
                          </a:solidFill>
                          <a:effectLst/>
                          <a:latin typeface="Arial" panose="020B0604020202020204" pitchFamily="34" charset="0"/>
                          <a:cs typeface="Arial" panose="020B0604020202020204" pitchFamily="34" charset="0"/>
                        </a:rPr>
                        <a:t> </a:t>
                      </a:r>
                      <a:r>
                        <a:rPr lang="it-IT" sz="1050" b="1" i="0" u="none" strike="noStrike" dirty="0" err="1" smtClean="0">
                          <a:solidFill>
                            <a:srgbClr val="000000"/>
                          </a:solidFill>
                          <a:effectLst/>
                          <a:latin typeface="Arial" panose="020B0604020202020204" pitchFamily="34" charset="0"/>
                          <a:cs typeface="Arial" panose="020B0604020202020204" pitchFamily="34" charset="0"/>
                        </a:rPr>
                        <a:t>şi</a:t>
                      </a:r>
                      <a:r>
                        <a:rPr lang="it-IT" sz="1050" b="1" i="0" u="none" strike="noStrike" dirty="0" smtClean="0">
                          <a:solidFill>
                            <a:srgbClr val="000000"/>
                          </a:solidFill>
                          <a:effectLst/>
                          <a:latin typeface="Arial" panose="020B0604020202020204" pitchFamily="34" charset="0"/>
                          <a:cs typeface="Arial" panose="020B0604020202020204" pitchFamily="34" charset="0"/>
                        </a:rPr>
                        <a:t> </a:t>
                      </a:r>
                      <a:r>
                        <a:rPr lang="it-IT" sz="1050" b="1" i="0" u="none" strike="noStrike" dirty="0" err="1" smtClean="0">
                          <a:solidFill>
                            <a:srgbClr val="000000"/>
                          </a:solidFill>
                          <a:effectLst/>
                          <a:latin typeface="Arial" panose="020B0604020202020204" pitchFamily="34" charset="0"/>
                          <a:cs typeface="Arial" panose="020B0604020202020204" pitchFamily="34" charset="0"/>
                        </a:rPr>
                        <a:t>calificări</a:t>
                      </a:r>
                      <a:r>
                        <a:rPr lang="it-IT" sz="1050" b="1" i="0" u="none" strike="noStrike" dirty="0" smtClean="0">
                          <a:solidFill>
                            <a:srgbClr val="000000"/>
                          </a:solidFill>
                          <a:effectLst/>
                          <a:latin typeface="Arial" panose="020B0604020202020204" pitchFamily="34" charset="0"/>
                          <a:cs typeface="Arial" panose="020B0604020202020204" pitchFamily="34" charset="0"/>
                        </a:rPr>
                        <a:t> interdisciplinare care </a:t>
                      </a:r>
                      <a:r>
                        <a:rPr lang="it-IT" sz="1050" b="1" i="0" u="none" strike="noStrike" dirty="0" err="1" smtClean="0">
                          <a:solidFill>
                            <a:srgbClr val="000000"/>
                          </a:solidFill>
                          <a:effectLst/>
                          <a:latin typeface="Arial" panose="020B0604020202020204" pitchFamily="34" charset="0"/>
                          <a:cs typeface="Arial" panose="020B0604020202020204" pitchFamily="34" charset="0"/>
                        </a:rPr>
                        <a:t>implică</a:t>
                      </a:r>
                      <a:r>
                        <a:rPr lang="it-IT" sz="1050" b="1" i="0" u="none" strike="noStrike" dirty="0" smtClean="0">
                          <a:solidFill>
                            <a:srgbClr val="000000"/>
                          </a:solidFill>
                          <a:effectLst/>
                          <a:latin typeface="Arial" panose="020B0604020202020204" pitchFamily="34" charset="0"/>
                          <a:cs typeface="Arial" panose="020B0604020202020204" pitchFamily="34" charset="0"/>
                        </a:rPr>
                        <a:t> </a:t>
                      </a:r>
                      <a:r>
                        <a:rPr lang="it-IT" sz="1050" b="1" i="0" u="none" strike="noStrike" dirty="0" err="1" smtClean="0">
                          <a:solidFill>
                            <a:srgbClr val="000000"/>
                          </a:solidFill>
                          <a:effectLst/>
                          <a:latin typeface="Arial" panose="020B0604020202020204" pitchFamily="34" charset="0"/>
                          <a:cs typeface="Arial" panose="020B0604020202020204" pitchFamily="34" charset="0"/>
                        </a:rPr>
                        <a:t>ingineria</a:t>
                      </a:r>
                      <a:r>
                        <a:rPr lang="it-IT" sz="1050" b="1" i="0" u="none" strike="noStrike" dirty="0" smtClean="0">
                          <a:solidFill>
                            <a:srgbClr val="000000"/>
                          </a:solidFill>
                          <a:effectLst/>
                          <a:latin typeface="Arial" panose="020B0604020202020204" pitchFamily="34" charset="0"/>
                          <a:cs typeface="Arial" panose="020B0604020202020204" pitchFamily="34" charset="0"/>
                        </a:rPr>
                        <a:t>, </a:t>
                      </a:r>
                      <a:r>
                        <a:rPr lang="it-IT" sz="1050" b="1" i="0" u="none" strike="noStrike" dirty="0" err="1" smtClean="0">
                          <a:solidFill>
                            <a:srgbClr val="000000"/>
                          </a:solidFill>
                          <a:effectLst/>
                          <a:latin typeface="Arial" panose="020B0604020202020204" pitchFamily="34" charset="0"/>
                          <a:cs typeface="Arial" panose="020B0604020202020204" pitchFamily="34" charset="0"/>
                        </a:rPr>
                        <a:t>producţia</a:t>
                      </a:r>
                      <a:r>
                        <a:rPr lang="it-IT" sz="1050" b="1" i="0" u="none" strike="noStrike" dirty="0" smtClean="0">
                          <a:solidFill>
                            <a:srgbClr val="000000"/>
                          </a:solidFill>
                          <a:effectLst/>
                          <a:latin typeface="Arial" panose="020B0604020202020204" pitchFamily="34" charset="0"/>
                          <a:cs typeface="Arial" panose="020B0604020202020204" pitchFamily="34" charset="0"/>
                        </a:rPr>
                        <a:t> </a:t>
                      </a:r>
                      <a:r>
                        <a:rPr lang="it-IT" sz="1050" b="1" i="0" u="none" strike="noStrike" dirty="0" err="1" smtClean="0">
                          <a:solidFill>
                            <a:srgbClr val="000000"/>
                          </a:solidFill>
                          <a:effectLst/>
                          <a:latin typeface="Arial" panose="020B0604020202020204" pitchFamily="34" charset="0"/>
                          <a:cs typeface="Arial" panose="020B0604020202020204" pitchFamily="34" charset="0"/>
                        </a:rPr>
                        <a:t>şi</a:t>
                      </a:r>
                      <a:r>
                        <a:rPr lang="it-IT" sz="1050" b="1" i="0" u="none" strike="noStrike" dirty="0" smtClean="0">
                          <a:solidFill>
                            <a:srgbClr val="000000"/>
                          </a:solidFill>
                          <a:effectLst/>
                          <a:latin typeface="Arial" panose="020B0604020202020204" pitchFamily="34" charset="0"/>
                          <a:cs typeface="Arial" panose="020B0604020202020204" pitchFamily="34" charset="0"/>
                        </a:rPr>
                        <a:t> </a:t>
                      </a:r>
                      <a:r>
                        <a:rPr lang="it-IT" sz="1050" b="1" i="0" u="none" strike="noStrike" dirty="0" err="1" smtClean="0">
                          <a:solidFill>
                            <a:srgbClr val="000000"/>
                          </a:solidFill>
                          <a:effectLst/>
                          <a:latin typeface="Arial" panose="020B0604020202020204" pitchFamily="34" charset="0"/>
                          <a:cs typeface="Arial" panose="020B0604020202020204" pitchFamily="34" charset="0"/>
                        </a:rPr>
                        <a:t>construcţiile</a:t>
                      </a:r>
                      <a:r>
                        <a:rPr lang="ro-RO" sz="1050" b="1" i="0" u="none" strike="noStrike" dirty="0" smtClean="0">
                          <a:solidFill>
                            <a:srgbClr val="000000"/>
                          </a:solidFill>
                          <a:effectLst/>
                          <a:latin typeface="Arial" panose="020B0604020202020204" pitchFamily="34" charset="0"/>
                          <a:cs typeface="Arial" panose="020B0604020202020204" pitchFamily="34" charset="0"/>
                        </a:rPr>
                        <a:t>(</a:t>
                      </a:r>
                      <a:r>
                        <a:rPr lang="en-US" sz="1050" b="1" i="0" u="none" strike="noStrike" dirty="0" smtClean="0">
                          <a:solidFill>
                            <a:srgbClr val="000000"/>
                          </a:solidFill>
                          <a:effectLst/>
                          <a:latin typeface="Arial" panose="020B0604020202020204" pitchFamily="34" charset="0"/>
                          <a:cs typeface="Arial" panose="020B0604020202020204" pitchFamily="34" charset="0"/>
                        </a:rPr>
                        <a:t>Inter-disciplinary </a:t>
                      </a:r>
                      <a:r>
                        <a:rPr lang="en-US" sz="1050" b="1" i="0" u="none" strike="noStrike" dirty="0" err="1" smtClean="0">
                          <a:solidFill>
                            <a:srgbClr val="000000"/>
                          </a:solidFill>
                          <a:effectLst/>
                          <a:latin typeface="Arial" panose="020B0604020202020204" pitchFamily="34" charset="0"/>
                          <a:cs typeface="Arial" panose="020B0604020202020204" pitchFamily="34" charset="0"/>
                        </a:rPr>
                        <a:t>programmes</a:t>
                      </a:r>
                      <a:r>
                        <a:rPr lang="en-US" sz="1050" b="1" i="0" u="none" strike="noStrike" dirty="0" smtClean="0">
                          <a:solidFill>
                            <a:srgbClr val="000000"/>
                          </a:solidFill>
                          <a:effectLst/>
                          <a:latin typeface="Arial" panose="020B0604020202020204" pitchFamily="34" charset="0"/>
                          <a:cs typeface="Arial" panose="020B0604020202020204" pitchFamily="34" charset="0"/>
                        </a:rPr>
                        <a:t> and qualifications involving engineering, manufacturing and construction</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it-IT"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dirty="0">
                          <a:solidFill>
                            <a:srgbClr val="000000"/>
                          </a:solidFill>
                          <a:effectLst/>
                          <a:latin typeface="Arial" panose="020B0604020202020204" pitchFamily="34" charset="0"/>
                          <a:cs typeface="Arial" panose="020B0604020202020204" pitchFamily="34" charset="0"/>
                        </a:rPr>
                        <a:t>0788 </a:t>
                      </a:r>
                    </a:p>
                  </a:txBody>
                  <a:tcPr marL="9525" marR="9525" marT="9525" marB="0" anchor="ctr"/>
                </a:tc>
                <a:tc>
                  <a:txBody>
                    <a:bodyPr/>
                    <a:lstStyle/>
                    <a:p>
                      <a:pPr algn="l" fontAlgn="ctr"/>
                      <a:r>
                        <a:rPr lang="it-IT" sz="1050" b="1" i="0" u="none" strike="noStrike" dirty="0" err="1">
                          <a:solidFill>
                            <a:srgbClr val="000000"/>
                          </a:solidFill>
                          <a:effectLst/>
                          <a:latin typeface="Arial" panose="020B0604020202020204" pitchFamily="34" charset="0"/>
                          <a:cs typeface="Arial" panose="020B0604020202020204" pitchFamily="34" charset="0"/>
                        </a:rPr>
                        <a:t>Programe</a:t>
                      </a:r>
                      <a:r>
                        <a:rPr lang="it-IT" sz="1050" b="1" i="0" u="none" strike="noStrike" dirty="0">
                          <a:solidFill>
                            <a:srgbClr val="000000"/>
                          </a:solidFill>
                          <a:effectLst/>
                          <a:latin typeface="Arial" panose="020B0604020202020204" pitchFamily="34" charset="0"/>
                          <a:cs typeface="Arial" panose="020B0604020202020204" pitchFamily="34" charset="0"/>
                        </a:rPr>
                        <a:t> </a:t>
                      </a:r>
                      <a:r>
                        <a:rPr lang="it-IT" sz="1050" b="1" i="0" u="none" strike="noStrike" dirty="0" err="1">
                          <a:solidFill>
                            <a:srgbClr val="000000"/>
                          </a:solidFill>
                          <a:effectLst/>
                          <a:latin typeface="Arial" panose="020B0604020202020204" pitchFamily="34" charset="0"/>
                          <a:cs typeface="Arial" panose="020B0604020202020204" pitchFamily="34" charset="0"/>
                        </a:rPr>
                        <a:t>şi</a:t>
                      </a:r>
                      <a:r>
                        <a:rPr lang="it-IT" sz="1050" b="1" i="0" u="none" strike="noStrike" dirty="0">
                          <a:solidFill>
                            <a:srgbClr val="000000"/>
                          </a:solidFill>
                          <a:effectLst/>
                          <a:latin typeface="Arial" panose="020B0604020202020204" pitchFamily="34" charset="0"/>
                          <a:cs typeface="Arial" panose="020B0604020202020204" pitchFamily="34" charset="0"/>
                        </a:rPr>
                        <a:t> </a:t>
                      </a:r>
                      <a:r>
                        <a:rPr lang="it-IT" sz="1050" b="1" i="0" u="none" strike="noStrike" dirty="0" err="1">
                          <a:solidFill>
                            <a:srgbClr val="000000"/>
                          </a:solidFill>
                          <a:effectLst/>
                          <a:latin typeface="Arial" panose="020B0604020202020204" pitchFamily="34" charset="0"/>
                          <a:cs typeface="Arial" panose="020B0604020202020204" pitchFamily="34" charset="0"/>
                        </a:rPr>
                        <a:t>calificări</a:t>
                      </a:r>
                      <a:r>
                        <a:rPr lang="it-IT" sz="1050" b="1" i="0" u="none" strike="noStrike" dirty="0">
                          <a:solidFill>
                            <a:srgbClr val="000000"/>
                          </a:solidFill>
                          <a:effectLst/>
                          <a:latin typeface="Arial" panose="020B0604020202020204" pitchFamily="34" charset="0"/>
                          <a:cs typeface="Arial" panose="020B0604020202020204" pitchFamily="34" charset="0"/>
                        </a:rPr>
                        <a:t> interdisciplinare care </a:t>
                      </a:r>
                      <a:r>
                        <a:rPr lang="it-IT" sz="1050" b="1" i="0" u="none" strike="noStrike" dirty="0" err="1">
                          <a:solidFill>
                            <a:srgbClr val="000000"/>
                          </a:solidFill>
                          <a:effectLst/>
                          <a:latin typeface="Arial" panose="020B0604020202020204" pitchFamily="34" charset="0"/>
                          <a:cs typeface="Arial" panose="020B0604020202020204" pitchFamily="34" charset="0"/>
                        </a:rPr>
                        <a:t>implică</a:t>
                      </a:r>
                      <a:r>
                        <a:rPr lang="it-IT" sz="1050" b="1" i="0" u="none" strike="noStrike" dirty="0">
                          <a:solidFill>
                            <a:srgbClr val="000000"/>
                          </a:solidFill>
                          <a:effectLst/>
                          <a:latin typeface="Arial" panose="020B0604020202020204" pitchFamily="34" charset="0"/>
                          <a:cs typeface="Arial" panose="020B0604020202020204" pitchFamily="34" charset="0"/>
                        </a:rPr>
                        <a:t> </a:t>
                      </a:r>
                      <a:r>
                        <a:rPr lang="it-IT" sz="1050" b="1" i="0" u="none" strike="noStrike" dirty="0" err="1">
                          <a:solidFill>
                            <a:srgbClr val="000000"/>
                          </a:solidFill>
                          <a:effectLst/>
                          <a:latin typeface="Arial" panose="020B0604020202020204" pitchFamily="34" charset="0"/>
                          <a:cs typeface="Arial" panose="020B0604020202020204" pitchFamily="34" charset="0"/>
                        </a:rPr>
                        <a:t>ingineria</a:t>
                      </a:r>
                      <a:r>
                        <a:rPr lang="it-IT" sz="1050" b="1" i="0" u="none" strike="noStrike" dirty="0">
                          <a:solidFill>
                            <a:srgbClr val="000000"/>
                          </a:solidFill>
                          <a:effectLst/>
                          <a:latin typeface="Arial" panose="020B0604020202020204" pitchFamily="34" charset="0"/>
                          <a:cs typeface="Arial" panose="020B0604020202020204" pitchFamily="34" charset="0"/>
                        </a:rPr>
                        <a:t>, </a:t>
                      </a:r>
                      <a:r>
                        <a:rPr lang="it-IT" sz="1050" b="1" i="0" u="none" strike="noStrike" dirty="0" err="1">
                          <a:solidFill>
                            <a:srgbClr val="000000"/>
                          </a:solidFill>
                          <a:effectLst/>
                          <a:latin typeface="Arial" panose="020B0604020202020204" pitchFamily="34" charset="0"/>
                          <a:cs typeface="Arial" panose="020B0604020202020204" pitchFamily="34" charset="0"/>
                        </a:rPr>
                        <a:t>producţia</a:t>
                      </a:r>
                      <a:r>
                        <a:rPr lang="it-IT" sz="1050" b="1" i="0" u="none" strike="noStrike" dirty="0">
                          <a:solidFill>
                            <a:srgbClr val="000000"/>
                          </a:solidFill>
                          <a:effectLst/>
                          <a:latin typeface="Arial" panose="020B0604020202020204" pitchFamily="34" charset="0"/>
                          <a:cs typeface="Arial" panose="020B0604020202020204" pitchFamily="34" charset="0"/>
                        </a:rPr>
                        <a:t> </a:t>
                      </a:r>
                      <a:r>
                        <a:rPr lang="it-IT" sz="1050" b="1" i="0" u="none" strike="noStrike" dirty="0" err="1">
                          <a:solidFill>
                            <a:srgbClr val="000000"/>
                          </a:solidFill>
                          <a:effectLst/>
                          <a:latin typeface="Arial" panose="020B0604020202020204" pitchFamily="34" charset="0"/>
                          <a:cs typeface="Arial" panose="020B0604020202020204" pitchFamily="34" charset="0"/>
                        </a:rPr>
                        <a:t>şi</a:t>
                      </a:r>
                      <a:r>
                        <a:rPr lang="it-IT" sz="1050" b="1" i="0" u="none" strike="noStrike" dirty="0">
                          <a:solidFill>
                            <a:srgbClr val="000000"/>
                          </a:solidFill>
                          <a:effectLst/>
                          <a:latin typeface="Arial" panose="020B0604020202020204" pitchFamily="34" charset="0"/>
                          <a:cs typeface="Arial" panose="020B0604020202020204" pitchFamily="34" charset="0"/>
                        </a:rPr>
                        <a:t> </a:t>
                      </a:r>
                      <a:r>
                        <a:rPr lang="it-IT" sz="1050" b="1" i="0" u="none" strike="noStrike" dirty="0" err="1" smtClean="0">
                          <a:solidFill>
                            <a:srgbClr val="000000"/>
                          </a:solidFill>
                          <a:effectLst/>
                          <a:latin typeface="Arial" panose="020B0604020202020204" pitchFamily="34" charset="0"/>
                          <a:cs typeface="Arial" panose="020B0604020202020204" pitchFamily="34" charset="0"/>
                        </a:rPr>
                        <a:t>construcţiile</a:t>
                      </a:r>
                      <a:r>
                        <a:rPr lang="ro-RO" sz="1050" b="1" i="0" u="none" strike="noStrike" dirty="0" smtClean="0">
                          <a:solidFill>
                            <a:srgbClr val="000000"/>
                          </a:solidFill>
                          <a:effectLst/>
                          <a:latin typeface="Arial" panose="020B0604020202020204" pitchFamily="34" charset="0"/>
                          <a:cs typeface="Arial" panose="020B0604020202020204" pitchFamily="34" charset="0"/>
                        </a:rPr>
                        <a:t>(</a:t>
                      </a:r>
                      <a:r>
                        <a:rPr lang="en-US" sz="1050" b="1" i="0" u="none" strike="noStrike" dirty="0" smtClean="0">
                          <a:solidFill>
                            <a:srgbClr val="000000"/>
                          </a:solidFill>
                          <a:effectLst/>
                          <a:latin typeface="Arial" panose="020B0604020202020204" pitchFamily="34" charset="0"/>
                          <a:cs typeface="Arial" panose="020B0604020202020204" pitchFamily="34" charset="0"/>
                        </a:rPr>
                        <a:t>Inter-disciplinary </a:t>
                      </a:r>
                      <a:r>
                        <a:rPr lang="en-US" sz="1050" b="1" i="0" u="none" strike="noStrike" dirty="0" err="1" smtClean="0">
                          <a:solidFill>
                            <a:srgbClr val="000000"/>
                          </a:solidFill>
                          <a:effectLst/>
                          <a:latin typeface="Arial" panose="020B0604020202020204" pitchFamily="34" charset="0"/>
                          <a:cs typeface="Arial" panose="020B0604020202020204" pitchFamily="34" charset="0"/>
                        </a:rPr>
                        <a:t>programmes</a:t>
                      </a:r>
                      <a:r>
                        <a:rPr lang="en-US" sz="1050" b="1" i="0" u="none" strike="noStrike" dirty="0" smtClean="0">
                          <a:solidFill>
                            <a:srgbClr val="000000"/>
                          </a:solidFill>
                          <a:effectLst/>
                          <a:latin typeface="Arial" panose="020B0604020202020204" pitchFamily="34" charset="0"/>
                          <a:cs typeface="Arial" panose="020B0604020202020204" pitchFamily="34" charset="0"/>
                        </a:rPr>
                        <a:t> and qualifications involving engineering, manufacturing and construction</a:t>
                      </a:r>
                      <a:r>
                        <a:rPr lang="ro-RO" sz="1050" b="1" i="0" u="none" strike="noStrike" dirty="0" smtClean="0">
                          <a:solidFill>
                            <a:srgbClr val="000000"/>
                          </a:solidFill>
                          <a:effectLst/>
                          <a:latin typeface="Arial" panose="020B0604020202020204" pitchFamily="34" charset="0"/>
                          <a:cs typeface="Arial" panose="020B0604020202020204" pitchFamily="34" charset="0"/>
                        </a:rPr>
                        <a:t>)</a:t>
                      </a:r>
                      <a:endParaRPr lang="it-IT"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US" sz="10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ct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20. Științe inginerești</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mecatronică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industrială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și</a:t>
                      </a:r>
                      <a:r>
                        <a:rPr lang="en-US" sz="1000" b="0" i="0" u="none" strike="noStrike" dirty="0">
                          <a:solidFill>
                            <a:srgbClr val="000000"/>
                          </a:solidFill>
                          <a:effectLst/>
                          <a:latin typeface="Arial" panose="020B0604020202020204" pitchFamily="34" charset="0"/>
                          <a:cs typeface="Arial" panose="020B0604020202020204" pitchFamily="34" charset="0"/>
                        </a:rPr>
                        <a:t> management</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230</a:t>
                      </a:r>
                    </a:p>
                  </a:txBody>
                  <a:tcPr marL="9525" marR="9525" marT="9525" marB="0" anchor="ctr"/>
                </a:tc>
                <a:tc>
                  <a:txBody>
                    <a:bodyPr/>
                    <a:lstStyle/>
                    <a:p>
                      <a:pPr algn="l" fontAlgn="b"/>
                      <a:r>
                        <a:rPr lang="en-US" sz="1000" b="0" i="0" u="none" strike="noStrike">
                          <a:solidFill>
                            <a:srgbClr val="000000"/>
                          </a:solidFill>
                          <a:effectLst/>
                          <a:latin typeface="Arial" panose="020B0604020202020204" pitchFamily="34" charset="0"/>
                          <a:cs typeface="Arial" panose="020B0604020202020204" pitchFamily="34" charset="0"/>
                        </a:rPr>
                        <a:t>Inginerie și management</a:t>
                      </a:r>
                    </a:p>
                  </a:txBody>
                  <a:tcPr marL="9525" marR="9525" marT="9525" marB="0" anchor="ctr"/>
                </a:tc>
                <a:tc>
                  <a:txBody>
                    <a:bodyPr/>
                    <a:lstStyle/>
                    <a:p>
                      <a:pPr algn="l" fontAlgn="b"/>
                      <a:r>
                        <a:rPr lang="en-US" sz="1000" b="0" i="0" u="none" strike="noStrike" dirty="0" err="1">
                          <a:solidFill>
                            <a:srgbClr val="000000"/>
                          </a:solidFill>
                          <a:effectLst/>
                          <a:latin typeface="Arial" panose="020B0604020202020204" pitchFamily="34" charset="0"/>
                          <a:cs typeface="Arial" panose="020B0604020202020204" pitchFamily="34" charset="0"/>
                        </a:rPr>
                        <a:t>Inginerie</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economică</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a:solidFill>
                            <a:srgbClr val="000000"/>
                          </a:solidFill>
                          <a:effectLst/>
                          <a:latin typeface="Arial" panose="020B0604020202020204" pitchFamily="34" charset="0"/>
                          <a:cs typeface="Arial" panose="020B0604020202020204" pitchFamily="34" charset="0"/>
                        </a:rPr>
                        <a:t>în</a:t>
                      </a:r>
                      <a:r>
                        <a:rPr lang="en-US" sz="1000" b="0" i="0" u="none" strike="noStrike" dirty="0">
                          <a:solidFill>
                            <a:srgbClr val="000000"/>
                          </a:solidFill>
                          <a:effectLst/>
                          <a:latin typeface="Arial" panose="020B0604020202020204" pitchFamily="34" charset="0"/>
                          <a:cs typeface="Arial" panose="020B0604020202020204" pitchFamily="34" charset="0"/>
                        </a:rPr>
                        <a:t> </a:t>
                      </a:r>
                      <a:r>
                        <a:rPr lang="en-US" sz="1000" b="0" i="0" u="none" strike="noStrike" dirty="0" err="1" smtClean="0">
                          <a:solidFill>
                            <a:srgbClr val="000000"/>
                          </a:solidFill>
                          <a:effectLst/>
                          <a:latin typeface="Arial" panose="020B0604020202020204" pitchFamily="34" charset="0"/>
                          <a:cs typeface="Arial" panose="020B0604020202020204" pitchFamily="34" charset="0"/>
                        </a:rPr>
                        <a:t>construcții</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69779962"/>
                  </a:ext>
                </a:extLst>
              </a:tr>
            </a:tbl>
          </a:graphicData>
        </a:graphic>
      </p:graphicFrame>
      <p:sp>
        <p:nvSpPr>
          <p:cNvPr id="4"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620565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660073"/>
            <a:ext cx="10676467" cy="3266194"/>
          </a:xfrm>
        </p:spPr>
        <p:txBody>
          <a:bodyPr/>
          <a:lstStyle/>
          <a:p>
            <a:pPr marL="0" indent="0">
              <a:buNone/>
            </a:pPr>
            <a:endParaRPr lang="ro-RO" dirty="0" smtClean="0"/>
          </a:p>
          <a:p>
            <a:pPr marL="0" indent="0" algn="ctr">
              <a:buNone/>
            </a:pPr>
            <a:r>
              <a:rPr lang="ro-RO" sz="5400" dirty="0" smtClean="0"/>
              <a:t>Vă mulțumim!</a:t>
            </a:r>
            <a:endParaRPr lang="en-US" sz="5400" dirty="0"/>
          </a:p>
        </p:txBody>
      </p:sp>
      <p:sp>
        <p:nvSpPr>
          <p:cNvPr id="5" name="Text Placeholder 2"/>
          <p:cNvSpPr txBox="1">
            <a:spLocks/>
          </p:cNvSpPr>
          <p:nvPr/>
        </p:nvSpPr>
        <p:spPr>
          <a:xfrm>
            <a:off x="677334" y="4606506"/>
            <a:ext cx="5982258" cy="172528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smtClean="0"/>
              <a:t>AUTORITATEA NA</a:t>
            </a:r>
            <a:r>
              <a:rPr lang="ro-RO" dirty="0" smtClean="0"/>
              <a:t>ȚIONALĂ PENTRU CALIFICĂRI</a:t>
            </a:r>
          </a:p>
          <a:p>
            <a:pPr marL="0" indent="0">
              <a:buFont typeface="Wingdings 3" charset="2"/>
              <a:buNone/>
            </a:pPr>
            <a:r>
              <a:rPr lang="ro-RO" dirty="0" smtClean="0">
                <a:hlinkClick r:id="rId2"/>
              </a:rPr>
              <a:t>office@anc.edu.ro</a:t>
            </a:r>
            <a:r>
              <a:rPr lang="ro-RO" dirty="0" smtClean="0"/>
              <a:t> </a:t>
            </a:r>
          </a:p>
          <a:p>
            <a:pPr marL="0" indent="0">
              <a:buFont typeface="Wingdings 3" charset="2"/>
              <a:buNone/>
            </a:pPr>
            <a:r>
              <a:rPr lang="ro-RO" dirty="0" smtClean="0"/>
              <a:t>www.anc.edu.ro</a:t>
            </a:r>
            <a:endParaRPr lang="en-US" dirty="0"/>
          </a:p>
        </p:txBody>
      </p:sp>
      <p:sp>
        <p:nvSpPr>
          <p:cNvPr id="6" name="Slide Number Placeholder 3"/>
          <p:cNvSpPr txBox="1">
            <a:spLocks/>
          </p:cNvSpPr>
          <p:nvPr/>
        </p:nvSpPr>
        <p:spPr>
          <a:xfrm>
            <a:off x="8832012" y="626721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9E50D555-AD09-4184-8F27-884809BFB095}" type="slidenum">
              <a:rPr lang="en-US" sz="900" smtClean="0">
                <a:solidFill>
                  <a:srgbClr val="5FCBEF"/>
                </a:solidFill>
                <a:latin typeface="Trebuchet MS" panose="020B0603020202020204"/>
              </a:rPr>
              <a:pPr>
                <a:defRPr/>
              </a:pPr>
              <a:t>34</a:t>
            </a:fld>
            <a:endParaRPr lang="en-US" sz="900">
              <a:solidFill>
                <a:srgbClr val="5FCBEF"/>
              </a:solidFill>
              <a:latin typeface="Trebuchet MS" panose="020B0603020202020204"/>
            </a:endParaRPr>
          </a:p>
        </p:txBody>
      </p:sp>
    </p:spTree>
    <p:extLst>
      <p:ext uri="{BB962C8B-B14F-4D97-AF65-F5344CB8AC3E}">
        <p14:creationId xmlns:p14="http://schemas.microsoft.com/office/powerpoint/2010/main" val="2915012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8967"/>
            <a:ext cx="10515600" cy="601721"/>
          </a:xfrm>
        </p:spPr>
        <p:txBody>
          <a:bodyPr>
            <a:normAutofit fontScale="90000"/>
          </a:bodyPr>
          <a:lstStyle/>
          <a:p>
            <a:pPr algn="ctr"/>
            <a:r>
              <a:rPr lang="en-US" dirty="0" smtClean="0"/>
              <a:t>OUG 129/2000 -ACTUALIZAT</a:t>
            </a:r>
            <a:r>
              <a:rPr lang="ro-RO" dirty="0" smtClean="0"/>
              <a:t>Ă</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u="sng" dirty="0"/>
              <a:t>ART.7</a:t>
            </a:r>
          </a:p>
          <a:p>
            <a:r>
              <a:rPr lang="en-US" dirty="0"/>
              <a:t>(2) </a:t>
            </a:r>
            <a:r>
              <a:rPr lang="en-US" dirty="0" err="1"/>
              <a:t>Formarea</a:t>
            </a:r>
            <a:r>
              <a:rPr lang="en-US" dirty="0"/>
              <a:t> </a:t>
            </a:r>
            <a:r>
              <a:rPr lang="en-US" dirty="0" err="1"/>
              <a:t>profesională</a:t>
            </a:r>
            <a:r>
              <a:rPr lang="en-US" dirty="0"/>
              <a:t> </a:t>
            </a:r>
            <a:r>
              <a:rPr lang="en-US" dirty="0" err="1"/>
              <a:t>iniţială</a:t>
            </a:r>
            <a:r>
              <a:rPr lang="en-US" dirty="0"/>
              <a:t> a </a:t>
            </a:r>
            <a:r>
              <a:rPr lang="en-US" dirty="0" err="1"/>
              <a:t>adulţilor</a:t>
            </a:r>
            <a:r>
              <a:rPr lang="en-US" dirty="0"/>
              <a:t> </a:t>
            </a:r>
            <a:r>
              <a:rPr lang="en-US" dirty="0" err="1"/>
              <a:t>asigură</a:t>
            </a:r>
            <a:r>
              <a:rPr lang="en-US" dirty="0"/>
              <a:t> </a:t>
            </a:r>
            <a:r>
              <a:rPr lang="en-US" dirty="0" err="1"/>
              <a:t>pregătirea</a:t>
            </a:r>
            <a:r>
              <a:rPr lang="en-US" dirty="0"/>
              <a:t> </a:t>
            </a:r>
            <a:r>
              <a:rPr lang="en-US" dirty="0" err="1"/>
              <a:t>necesară</a:t>
            </a:r>
            <a:r>
              <a:rPr lang="en-US" dirty="0"/>
              <a:t> </a:t>
            </a:r>
            <a:r>
              <a:rPr lang="en-US" dirty="0" err="1"/>
              <a:t>pentru</a:t>
            </a:r>
            <a:r>
              <a:rPr lang="en-US" dirty="0"/>
              <a:t> </a:t>
            </a:r>
            <a:r>
              <a:rPr lang="it-IT" dirty="0" err="1"/>
              <a:t>dobândirea</a:t>
            </a:r>
            <a:r>
              <a:rPr lang="it-IT" dirty="0"/>
              <a:t> </a:t>
            </a:r>
            <a:r>
              <a:rPr lang="it-IT" dirty="0" err="1"/>
              <a:t>competenţelor</a:t>
            </a:r>
            <a:r>
              <a:rPr lang="it-IT" dirty="0"/>
              <a:t> </a:t>
            </a:r>
            <a:r>
              <a:rPr lang="it-IT" dirty="0" err="1"/>
              <a:t>profesionale</a:t>
            </a:r>
            <a:r>
              <a:rPr lang="it-IT" dirty="0"/>
              <a:t> minime </a:t>
            </a:r>
            <a:r>
              <a:rPr lang="it-IT" dirty="0" err="1"/>
              <a:t>necesare</a:t>
            </a:r>
            <a:r>
              <a:rPr lang="it-IT" dirty="0"/>
              <a:t> </a:t>
            </a:r>
            <a:r>
              <a:rPr lang="it-IT" dirty="0" err="1"/>
              <a:t>pentru</a:t>
            </a:r>
            <a:r>
              <a:rPr lang="it-IT" dirty="0"/>
              <a:t> </a:t>
            </a:r>
            <a:r>
              <a:rPr lang="it-IT" dirty="0" err="1">
                <a:solidFill>
                  <a:srgbClr val="FF0000"/>
                </a:solidFill>
              </a:rPr>
              <a:t>obţinerea</a:t>
            </a:r>
            <a:r>
              <a:rPr lang="it-IT" dirty="0">
                <a:solidFill>
                  <a:srgbClr val="FF0000"/>
                </a:solidFill>
              </a:rPr>
              <a:t> </a:t>
            </a:r>
            <a:r>
              <a:rPr lang="it-IT" dirty="0" err="1">
                <a:solidFill>
                  <a:srgbClr val="FF0000"/>
                </a:solidFill>
              </a:rPr>
              <a:t>unui</a:t>
            </a:r>
            <a:r>
              <a:rPr lang="it-IT" dirty="0">
                <a:solidFill>
                  <a:srgbClr val="FF0000"/>
                </a:solidFill>
              </a:rPr>
              <a:t> </a:t>
            </a:r>
            <a:r>
              <a:rPr lang="it-IT" dirty="0" err="1">
                <a:solidFill>
                  <a:srgbClr val="FF0000"/>
                </a:solidFill>
              </a:rPr>
              <a:t>loc</a:t>
            </a:r>
            <a:r>
              <a:rPr lang="it-IT" dirty="0">
                <a:solidFill>
                  <a:srgbClr val="FF0000"/>
                </a:solidFill>
              </a:rPr>
              <a:t> </a:t>
            </a:r>
            <a:r>
              <a:rPr lang="en-US" dirty="0">
                <a:solidFill>
                  <a:srgbClr val="FF0000"/>
                </a:solidFill>
              </a:rPr>
              <a:t>de </a:t>
            </a:r>
            <a:r>
              <a:rPr lang="en-US" dirty="0" err="1">
                <a:solidFill>
                  <a:srgbClr val="FF0000"/>
                </a:solidFill>
              </a:rPr>
              <a:t>muncă</a:t>
            </a:r>
            <a:r>
              <a:rPr lang="en-US" dirty="0"/>
              <a:t>.</a:t>
            </a:r>
          </a:p>
          <a:p>
            <a:endParaRPr lang="en-US" dirty="0" smtClean="0"/>
          </a:p>
          <a:p>
            <a:pPr marL="0" indent="0">
              <a:buNone/>
            </a:pPr>
            <a:r>
              <a:rPr lang="en-US" dirty="0" smtClean="0"/>
              <a:t>ART</a:t>
            </a:r>
            <a:r>
              <a:rPr lang="en-US" dirty="0"/>
              <a:t>. 8</a:t>
            </a:r>
          </a:p>
          <a:p>
            <a:r>
              <a:rPr lang="en-US" dirty="0"/>
              <a:t>(1) </a:t>
            </a:r>
            <a:r>
              <a:rPr lang="en-US" dirty="0" err="1"/>
              <a:t>În</a:t>
            </a:r>
            <a:r>
              <a:rPr lang="en-US" dirty="0"/>
              <a:t> </a:t>
            </a:r>
            <a:r>
              <a:rPr lang="en-US" dirty="0" err="1"/>
              <a:t>sensul</a:t>
            </a:r>
            <a:r>
              <a:rPr lang="en-US" dirty="0"/>
              <a:t> </a:t>
            </a:r>
            <a:r>
              <a:rPr lang="en-US" dirty="0" err="1"/>
              <a:t>prezentei</a:t>
            </a:r>
            <a:r>
              <a:rPr lang="en-US" dirty="0"/>
              <a:t> </a:t>
            </a:r>
            <a:r>
              <a:rPr lang="en-US" dirty="0" err="1"/>
              <a:t>ordonanţe</a:t>
            </a:r>
            <a:r>
              <a:rPr lang="en-US" dirty="0"/>
              <a:t>, </a:t>
            </a:r>
            <a:r>
              <a:rPr lang="en-US" b="1" dirty="0" err="1"/>
              <a:t>competenţa</a:t>
            </a:r>
            <a:r>
              <a:rPr lang="en-US" b="1" dirty="0"/>
              <a:t> </a:t>
            </a:r>
            <a:r>
              <a:rPr lang="en-US" b="1" dirty="0" err="1"/>
              <a:t>profesională</a:t>
            </a:r>
            <a:r>
              <a:rPr lang="en-US" b="1" dirty="0"/>
              <a:t> </a:t>
            </a:r>
            <a:r>
              <a:rPr lang="en-US" dirty="0" err="1"/>
              <a:t>reprezintă</a:t>
            </a:r>
            <a:r>
              <a:rPr lang="en-US" dirty="0"/>
              <a:t> </a:t>
            </a:r>
            <a:r>
              <a:rPr lang="en-US" dirty="0" err="1" smtClean="0"/>
              <a:t>capacitatea</a:t>
            </a:r>
            <a:r>
              <a:rPr lang="en-US" dirty="0"/>
              <a:t> </a:t>
            </a:r>
            <a:r>
              <a:rPr lang="en-US" dirty="0" smtClean="0"/>
              <a:t>de </a:t>
            </a:r>
            <a:r>
              <a:rPr lang="en-US" dirty="0"/>
              <a:t>a </a:t>
            </a:r>
            <a:r>
              <a:rPr lang="en-US" dirty="0" err="1"/>
              <a:t>realiza</a:t>
            </a:r>
            <a:r>
              <a:rPr lang="en-US" dirty="0"/>
              <a:t> </a:t>
            </a:r>
            <a:r>
              <a:rPr lang="en-US" dirty="0" err="1">
                <a:solidFill>
                  <a:srgbClr val="FF0000"/>
                </a:solidFill>
              </a:rPr>
              <a:t>activităţile</a:t>
            </a:r>
            <a:r>
              <a:rPr lang="en-US" dirty="0">
                <a:solidFill>
                  <a:srgbClr val="FF0000"/>
                </a:solidFill>
              </a:rPr>
              <a:t> </a:t>
            </a:r>
            <a:r>
              <a:rPr lang="en-US" dirty="0" err="1">
                <a:solidFill>
                  <a:srgbClr val="FF0000"/>
                </a:solidFill>
              </a:rPr>
              <a:t>cerute</a:t>
            </a:r>
            <a:r>
              <a:rPr lang="en-US" dirty="0">
                <a:solidFill>
                  <a:srgbClr val="FF0000"/>
                </a:solidFill>
              </a:rPr>
              <a:t> la </a:t>
            </a:r>
            <a:r>
              <a:rPr lang="en-US" dirty="0" err="1">
                <a:solidFill>
                  <a:srgbClr val="FF0000"/>
                </a:solidFill>
              </a:rPr>
              <a:t>locul</a:t>
            </a:r>
            <a:r>
              <a:rPr lang="en-US" dirty="0">
                <a:solidFill>
                  <a:srgbClr val="FF0000"/>
                </a:solidFill>
              </a:rPr>
              <a:t> de </a:t>
            </a:r>
            <a:r>
              <a:rPr lang="en-US" dirty="0" err="1">
                <a:solidFill>
                  <a:srgbClr val="FF0000"/>
                </a:solidFill>
              </a:rPr>
              <a:t>muncă</a:t>
            </a:r>
            <a:r>
              <a:rPr lang="en-US" dirty="0">
                <a:solidFill>
                  <a:srgbClr val="FF0000"/>
                </a:solidFill>
              </a:rPr>
              <a:t> </a:t>
            </a:r>
            <a:r>
              <a:rPr lang="en-US" dirty="0"/>
              <a:t>la </a:t>
            </a:r>
            <a:r>
              <a:rPr lang="en-US" dirty="0" err="1"/>
              <a:t>nivelul</a:t>
            </a:r>
            <a:r>
              <a:rPr lang="en-US" dirty="0"/>
              <a:t> </a:t>
            </a:r>
            <a:r>
              <a:rPr lang="en-US" dirty="0" err="1"/>
              <a:t>calitativ</a:t>
            </a:r>
            <a:r>
              <a:rPr lang="en-US" dirty="0"/>
              <a:t> </a:t>
            </a:r>
            <a:r>
              <a:rPr lang="en-US" dirty="0" err="1"/>
              <a:t>specificat</a:t>
            </a:r>
            <a:r>
              <a:rPr lang="en-US" dirty="0"/>
              <a:t> </a:t>
            </a:r>
            <a:r>
              <a:rPr lang="en-US" dirty="0" err="1" smtClean="0"/>
              <a:t>în</a:t>
            </a:r>
            <a:r>
              <a:rPr lang="en-US" dirty="0"/>
              <a:t> </a:t>
            </a:r>
            <a:r>
              <a:rPr lang="en-US" dirty="0" err="1" smtClean="0"/>
              <a:t>standardul</a:t>
            </a:r>
            <a:r>
              <a:rPr lang="en-US" dirty="0" smtClean="0"/>
              <a:t> </a:t>
            </a:r>
            <a:r>
              <a:rPr lang="en-US" dirty="0" err="1"/>
              <a:t>ocupaţional</a:t>
            </a:r>
            <a:r>
              <a:rPr lang="en-US" dirty="0"/>
              <a:t>.</a:t>
            </a:r>
          </a:p>
        </p:txBody>
      </p:sp>
      <p:sp>
        <p:nvSpPr>
          <p:cNvPr id="4"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25031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1002"/>
            <a:ext cx="10919604" cy="743037"/>
          </a:xfrm>
        </p:spPr>
        <p:txBody>
          <a:bodyPr>
            <a:noAutofit/>
          </a:bodyPr>
          <a:lstStyle/>
          <a:p>
            <a:pPr algn="ctr"/>
            <a:r>
              <a:rPr lang="en-US" sz="2400" b="1" dirty="0" smtClean="0"/>
              <a:t>CE VREM? VIITORUL EDUCATIEI =</a:t>
            </a:r>
            <a:r>
              <a:rPr lang="ro-RO" sz="2400" b="1" dirty="0" smtClean="0"/>
              <a:t> </a:t>
            </a:r>
            <a:r>
              <a:rPr lang="en-US" sz="2400" b="1" dirty="0" smtClean="0"/>
              <a:t>INTERNA</a:t>
            </a:r>
            <a:r>
              <a:rPr lang="ro-RO" sz="2400" b="1" dirty="0" smtClean="0"/>
              <a:t>Ț</a:t>
            </a:r>
            <a:r>
              <a:rPr lang="en-US" sz="2400" b="1" dirty="0" smtClean="0"/>
              <a:t>IONALIZAREA </a:t>
            </a:r>
            <a:r>
              <a:rPr lang="ro-RO" sz="2400" b="1" dirty="0"/>
              <a:t>Î</a:t>
            </a:r>
            <a:r>
              <a:rPr lang="en-US" sz="2400" b="1" dirty="0" smtClean="0"/>
              <a:t>NV</a:t>
            </a:r>
            <a:r>
              <a:rPr lang="ro-RO" sz="2400" b="1" dirty="0" smtClean="0"/>
              <a:t>ĂȚ</a:t>
            </a:r>
            <a:r>
              <a:rPr lang="ro-RO" sz="2400" b="1" dirty="0"/>
              <a:t>Ă</a:t>
            </a:r>
            <a:r>
              <a:rPr lang="en-US" sz="2400" b="1" dirty="0" smtClean="0"/>
              <a:t>M</a:t>
            </a:r>
            <a:r>
              <a:rPr lang="ro-RO" sz="2400" b="1" dirty="0" smtClean="0"/>
              <a:t>Â</a:t>
            </a:r>
            <a:r>
              <a:rPr lang="en-US" sz="2400" b="1" dirty="0" smtClean="0"/>
              <a:t>NTULUI SUPERIOR </a:t>
            </a:r>
            <a:endParaRPr lang="en-US" sz="2400" b="1" dirty="0"/>
          </a:p>
        </p:txBody>
      </p:sp>
      <p:sp>
        <p:nvSpPr>
          <p:cNvPr id="3" name="Content Placeholder 2"/>
          <p:cNvSpPr>
            <a:spLocks noGrp="1"/>
          </p:cNvSpPr>
          <p:nvPr>
            <p:ph idx="1"/>
          </p:nvPr>
        </p:nvSpPr>
        <p:spPr>
          <a:xfrm>
            <a:off x="838200" y="1690688"/>
            <a:ext cx="10515600" cy="4851427"/>
          </a:xfrm>
        </p:spPr>
        <p:txBody>
          <a:bodyPr>
            <a:normAutofit fontScale="92500" lnSpcReduction="10000"/>
          </a:bodyPr>
          <a:lstStyle/>
          <a:p>
            <a:r>
              <a:rPr lang="en-US" dirty="0" smtClean="0"/>
              <a:t>MOBILITATEA ABSOLVEN</a:t>
            </a:r>
            <a:r>
              <a:rPr lang="ro-RO" dirty="0" smtClean="0"/>
              <a:t>Ț</a:t>
            </a:r>
            <a:r>
              <a:rPr lang="en-US" dirty="0" smtClean="0"/>
              <a:t>ILOR </a:t>
            </a:r>
          </a:p>
          <a:p>
            <a:r>
              <a:rPr lang="en-US" dirty="0" smtClean="0"/>
              <a:t>RECUNOA</a:t>
            </a:r>
            <a:r>
              <a:rPr lang="ro-RO" dirty="0" smtClean="0"/>
              <a:t>Ș</a:t>
            </a:r>
            <a:r>
              <a:rPr lang="en-US" dirty="0" smtClean="0"/>
              <a:t>TEREA CALIFIC</a:t>
            </a:r>
            <a:r>
              <a:rPr lang="ro-RO" dirty="0" smtClean="0"/>
              <a:t>Ă</a:t>
            </a:r>
            <a:r>
              <a:rPr lang="en-US" dirty="0" smtClean="0"/>
              <a:t>RILOR &gt;</a:t>
            </a:r>
            <a:r>
              <a:rPr lang="en-US" dirty="0" err="1" smtClean="0"/>
              <a:t>implementarea</a:t>
            </a:r>
            <a:r>
              <a:rPr lang="en-US" dirty="0" smtClean="0"/>
              <a:t>:</a:t>
            </a:r>
          </a:p>
          <a:p>
            <a:pPr lvl="1"/>
            <a:r>
              <a:rPr lang="en-US" dirty="0" smtClean="0"/>
              <a:t>ISCO-08 </a:t>
            </a:r>
          </a:p>
          <a:p>
            <a:pPr lvl="1"/>
            <a:r>
              <a:rPr lang="en-US" dirty="0" smtClean="0"/>
              <a:t>ISCED </a:t>
            </a:r>
          </a:p>
          <a:p>
            <a:pPr lvl="1"/>
            <a:r>
              <a:rPr lang="en-US" dirty="0" smtClean="0"/>
              <a:t>ESCO </a:t>
            </a:r>
          </a:p>
          <a:p>
            <a:pPr lvl="1"/>
            <a:r>
              <a:rPr lang="en-US" dirty="0" smtClean="0"/>
              <a:t>ECTS</a:t>
            </a:r>
          </a:p>
          <a:p>
            <a:pPr lvl="1"/>
            <a:r>
              <a:rPr lang="en-US" dirty="0" smtClean="0"/>
              <a:t>QA-</a:t>
            </a:r>
            <a:r>
              <a:rPr lang="en-US" dirty="0" err="1" smtClean="0"/>
              <a:t>asigurarea</a:t>
            </a:r>
            <a:r>
              <a:rPr lang="en-US" dirty="0" smtClean="0"/>
              <a:t> </a:t>
            </a:r>
            <a:r>
              <a:rPr lang="en-US" dirty="0" err="1" smtClean="0"/>
              <a:t>calit</a:t>
            </a:r>
            <a:r>
              <a:rPr lang="ro-RO" dirty="0" err="1" smtClean="0"/>
              <a:t>ăți</a:t>
            </a:r>
            <a:r>
              <a:rPr lang="en-US" dirty="0" err="1" smtClean="0"/>
              <a:t>i</a:t>
            </a:r>
            <a:r>
              <a:rPr lang="en-US" dirty="0" smtClean="0"/>
              <a:t> </a:t>
            </a:r>
          </a:p>
          <a:p>
            <a:pPr lvl="1"/>
            <a:r>
              <a:rPr lang="en-US" dirty="0"/>
              <a:t>RI-</a:t>
            </a:r>
            <a:r>
              <a:rPr lang="en-US" dirty="0" err="1"/>
              <a:t>rezultatele</a:t>
            </a:r>
            <a:r>
              <a:rPr lang="en-US" dirty="0"/>
              <a:t> </a:t>
            </a:r>
            <a:r>
              <a:rPr lang="ro-RO" dirty="0" smtClean="0"/>
              <a:t>î</a:t>
            </a:r>
            <a:r>
              <a:rPr lang="en-US" dirty="0" err="1" smtClean="0"/>
              <a:t>nv</a:t>
            </a:r>
            <a:r>
              <a:rPr lang="ro-RO" dirty="0" err="1" smtClean="0"/>
              <a:t>ăță</a:t>
            </a:r>
            <a:r>
              <a:rPr lang="en-US" dirty="0" err="1" smtClean="0"/>
              <a:t>ri</a:t>
            </a:r>
            <a:r>
              <a:rPr lang="ro-RO" dirty="0" smtClean="0"/>
              <a:t>i</a:t>
            </a:r>
            <a:r>
              <a:rPr lang="en-US" dirty="0" smtClean="0"/>
              <a:t> </a:t>
            </a:r>
          </a:p>
          <a:p>
            <a:r>
              <a:rPr lang="en-US" dirty="0" smtClean="0"/>
              <a:t>ANGAJABILITATEA </a:t>
            </a:r>
            <a:r>
              <a:rPr lang="ro-RO" dirty="0" smtClean="0"/>
              <a:t>Î</a:t>
            </a:r>
            <a:r>
              <a:rPr lang="en-US" dirty="0" smtClean="0"/>
              <a:t>N SPECIALITATE:</a:t>
            </a:r>
            <a:r>
              <a:rPr lang="ro-RO" dirty="0" smtClean="0"/>
              <a:t> </a:t>
            </a:r>
            <a:r>
              <a:rPr lang="en-US" dirty="0" smtClean="0"/>
              <a:t>ARIA  OCUPA</a:t>
            </a:r>
            <a:r>
              <a:rPr lang="ro-RO" dirty="0" smtClean="0"/>
              <a:t>Ț</a:t>
            </a:r>
            <a:r>
              <a:rPr lang="en-US" dirty="0" smtClean="0"/>
              <a:t>IONAL</a:t>
            </a:r>
            <a:r>
              <a:rPr lang="ro-RO" dirty="0" smtClean="0"/>
              <a:t>Ă</a:t>
            </a:r>
            <a:r>
              <a:rPr lang="en-US" dirty="0" smtClean="0"/>
              <a:t>  ALEAS</a:t>
            </a:r>
            <a:r>
              <a:rPr lang="ro-RO" dirty="0" smtClean="0"/>
              <a:t>Ă</a:t>
            </a:r>
            <a:r>
              <a:rPr lang="en-US" dirty="0" smtClean="0"/>
              <a:t> </a:t>
            </a:r>
          </a:p>
          <a:p>
            <a:r>
              <a:rPr lang="en-US" dirty="0" smtClean="0"/>
              <a:t>EFICIEN</a:t>
            </a:r>
            <a:r>
              <a:rPr lang="ro-RO" dirty="0" smtClean="0"/>
              <a:t>Ț</a:t>
            </a:r>
            <a:r>
              <a:rPr lang="en-US" dirty="0" smtClean="0"/>
              <a:t>A EDUCA</a:t>
            </a:r>
            <a:r>
              <a:rPr lang="ro-RO" dirty="0" smtClean="0"/>
              <a:t>Ț</a:t>
            </a:r>
            <a:r>
              <a:rPr lang="en-US" dirty="0" smtClean="0"/>
              <a:t>IEI SUPERIOARE</a:t>
            </a:r>
          </a:p>
          <a:p>
            <a:r>
              <a:rPr lang="en-US" dirty="0" smtClean="0"/>
              <a:t>FORMAREA CONTINU</a:t>
            </a:r>
            <a:r>
              <a:rPr lang="ro-RO" dirty="0" smtClean="0"/>
              <a:t>Ă</a:t>
            </a:r>
            <a:r>
              <a:rPr lang="en-US" dirty="0" smtClean="0"/>
              <a:t> </a:t>
            </a:r>
          </a:p>
          <a:p>
            <a:r>
              <a:rPr lang="en-US" dirty="0" smtClean="0"/>
              <a:t>GLOBALIZAREA </a:t>
            </a:r>
            <a:endParaRPr lang="en-US" dirty="0"/>
          </a:p>
        </p:txBody>
      </p:sp>
      <p:sp>
        <p:nvSpPr>
          <p:cNvPr id="4"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24336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9215"/>
            <a:ext cx="10515600" cy="701473"/>
          </a:xfrm>
        </p:spPr>
        <p:txBody>
          <a:bodyPr/>
          <a:lstStyle/>
          <a:p>
            <a:pPr algn="ctr"/>
            <a:r>
              <a:rPr lang="en-US" dirty="0" smtClean="0"/>
              <a:t>RNCIS</a:t>
            </a:r>
            <a:r>
              <a:rPr lang="ro-RO" dirty="0" smtClean="0"/>
              <a:t> </a:t>
            </a:r>
            <a:r>
              <a:rPr lang="en-US" dirty="0" smtClean="0"/>
              <a:t>-</a:t>
            </a:r>
            <a:r>
              <a:rPr lang="ro-RO" dirty="0" smtClean="0"/>
              <a:t> </a:t>
            </a:r>
            <a:r>
              <a:rPr lang="en-US" dirty="0" smtClean="0"/>
              <a:t>un </a:t>
            </a:r>
            <a:r>
              <a:rPr lang="en-US" dirty="0" err="1" smtClean="0"/>
              <a:t>cadru</a:t>
            </a:r>
            <a:r>
              <a:rPr lang="en-US" dirty="0" smtClean="0"/>
              <a:t> European </a:t>
            </a:r>
            <a:endParaRPr lang="en-US" dirty="0"/>
          </a:p>
        </p:txBody>
      </p:sp>
      <p:sp>
        <p:nvSpPr>
          <p:cNvPr id="3" name="Content Placeholder 2"/>
          <p:cNvSpPr>
            <a:spLocks noGrp="1"/>
          </p:cNvSpPr>
          <p:nvPr>
            <p:ph idx="1"/>
          </p:nvPr>
        </p:nvSpPr>
        <p:spPr>
          <a:xfrm>
            <a:off x="838200" y="1825625"/>
            <a:ext cx="10515600" cy="4635560"/>
          </a:xfrm>
        </p:spPr>
        <p:txBody>
          <a:bodyPr>
            <a:noAutofit/>
          </a:bodyPr>
          <a:lstStyle/>
          <a:p>
            <a:pPr algn="ctr"/>
            <a:endParaRPr lang="en-US" dirty="0" smtClean="0"/>
          </a:p>
          <a:p>
            <a:r>
              <a:rPr lang="ro-RO" b="1" dirty="0"/>
              <a:t>Revizuirea </a:t>
            </a:r>
            <a:r>
              <a:rPr lang="en-US" b="1" dirty="0"/>
              <a:t>C</a:t>
            </a:r>
            <a:r>
              <a:rPr lang="ro-RO" b="1" dirty="0" err="1"/>
              <a:t>adrului</a:t>
            </a:r>
            <a:r>
              <a:rPr lang="ro-RO" b="1" dirty="0"/>
              <a:t> </a:t>
            </a:r>
            <a:r>
              <a:rPr lang="en-US" b="1" dirty="0"/>
              <a:t>E</a:t>
            </a:r>
            <a:r>
              <a:rPr lang="ro-RO" b="1" dirty="0" err="1"/>
              <a:t>uropean</a:t>
            </a:r>
            <a:r>
              <a:rPr lang="ro-RO" b="1" dirty="0"/>
              <a:t> al </a:t>
            </a:r>
            <a:r>
              <a:rPr lang="en-US" b="1" dirty="0"/>
              <a:t>C</a:t>
            </a:r>
            <a:r>
              <a:rPr lang="ro-RO" b="1" dirty="0" err="1"/>
              <a:t>alificărilor</a:t>
            </a:r>
            <a:r>
              <a:rPr lang="ro-RO" b="1" dirty="0"/>
              <a:t> pentru învățarea pe tot parcursul </a:t>
            </a:r>
            <a:r>
              <a:rPr lang="ro-RO" b="1" dirty="0" smtClean="0"/>
              <a:t>vieții</a:t>
            </a:r>
          </a:p>
          <a:p>
            <a:endParaRPr lang="en-US" b="1" dirty="0"/>
          </a:p>
          <a:p>
            <a:r>
              <a:rPr lang="en-US" b="1" dirty="0"/>
              <a:t>RECOMANDAREA CONSILIULUI </a:t>
            </a:r>
            <a:r>
              <a:rPr lang="ro-RO" b="1" dirty="0"/>
              <a:t>European </a:t>
            </a:r>
            <a:r>
              <a:rPr lang="en-US" b="1" dirty="0"/>
              <a:t>din 22 </a:t>
            </a:r>
            <a:r>
              <a:rPr lang="en-US" b="1" dirty="0" err="1"/>
              <a:t>mai</a:t>
            </a:r>
            <a:r>
              <a:rPr lang="en-US" b="1" dirty="0"/>
              <a:t> 2017 </a:t>
            </a:r>
            <a:r>
              <a:rPr lang="en-US" dirty="0" err="1"/>
              <a:t>privind</a:t>
            </a:r>
            <a:r>
              <a:rPr lang="en-US" dirty="0"/>
              <a:t> </a:t>
            </a:r>
            <a:r>
              <a:rPr lang="en-US" dirty="0" err="1"/>
              <a:t>Cadrul</a:t>
            </a:r>
            <a:r>
              <a:rPr lang="en-US" dirty="0"/>
              <a:t> European al </a:t>
            </a:r>
            <a:r>
              <a:rPr lang="en-US" dirty="0" err="1"/>
              <a:t>Calificărilor</a:t>
            </a:r>
            <a:r>
              <a:rPr lang="en-US" dirty="0"/>
              <a:t> pentru </a:t>
            </a:r>
            <a:r>
              <a:rPr lang="en-US" dirty="0" err="1"/>
              <a:t>învățarea</a:t>
            </a:r>
            <a:r>
              <a:rPr lang="en-US" dirty="0"/>
              <a:t> </a:t>
            </a:r>
            <a:r>
              <a:rPr lang="en-US" dirty="0" err="1"/>
              <a:t>pe</a:t>
            </a:r>
            <a:r>
              <a:rPr lang="en-US" dirty="0"/>
              <a:t> tot </a:t>
            </a:r>
            <a:r>
              <a:rPr lang="en-US" dirty="0" err="1"/>
              <a:t>parcursul</a:t>
            </a:r>
            <a:r>
              <a:rPr lang="en-US" dirty="0"/>
              <a:t> </a:t>
            </a:r>
            <a:r>
              <a:rPr lang="en-US" dirty="0" err="1"/>
              <a:t>vieții</a:t>
            </a:r>
            <a:r>
              <a:rPr lang="en-US" dirty="0"/>
              <a:t> </a:t>
            </a:r>
            <a:r>
              <a:rPr lang="en-US" dirty="0" err="1"/>
              <a:t>și</a:t>
            </a:r>
            <a:r>
              <a:rPr lang="en-US" dirty="0"/>
              <a:t> de </a:t>
            </a:r>
            <a:r>
              <a:rPr lang="en-US" dirty="0" err="1"/>
              <a:t>abrogare</a:t>
            </a:r>
            <a:r>
              <a:rPr lang="en-US" dirty="0"/>
              <a:t> a </a:t>
            </a:r>
            <a:r>
              <a:rPr lang="en-US" dirty="0" err="1"/>
              <a:t>Recomandării</a:t>
            </a:r>
            <a:r>
              <a:rPr lang="en-US" dirty="0"/>
              <a:t> </a:t>
            </a:r>
            <a:r>
              <a:rPr lang="en-US" dirty="0" err="1"/>
              <a:t>Parlamentului</a:t>
            </a:r>
            <a:r>
              <a:rPr lang="en-US" dirty="0"/>
              <a:t> European </a:t>
            </a:r>
            <a:r>
              <a:rPr lang="en-US" dirty="0" err="1"/>
              <a:t>și</a:t>
            </a:r>
            <a:r>
              <a:rPr lang="en-US" dirty="0"/>
              <a:t> a </a:t>
            </a:r>
            <a:r>
              <a:rPr lang="en-US" dirty="0" err="1"/>
              <a:t>Consiliului</a:t>
            </a:r>
            <a:r>
              <a:rPr lang="en-US" dirty="0"/>
              <a:t> din 23 </a:t>
            </a:r>
            <a:r>
              <a:rPr lang="en-US" dirty="0" err="1"/>
              <a:t>aprilie</a:t>
            </a:r>
            <a:r>
              <a:rPr lang="en-US" dirty="0"/>
              <a:t> 2008 </a:t>
            </a:r>
            <a:r>
              <a:rPr lang="en-US" dirty="0" err="1"/>
              <a:t>privind</a:t>
            </a:r>
            <a:r>
              <a:rPr lang="en-US" dirty="0"/>
              <a:t> </a:t>
            </a:r>
            <a:r>
              <a:rPr lang="en-US" dirty="0" err="1"/>
              <a:t>stabilirea</a:t>
            </a:r>
            <a:r>
              <a:rPr lang="en-US" dirty="0"/>
              <a:t> </a:t>
            </a:r>
            <a:r>
              <a:rPr lang="en-US" dirty="0" err="1"/>
              <a:t>Cadrului</a:t>
            </a:r>
            <a:r>
              <a:rPr lang="en-US" dirty="0"/>
              <a:t> European al </a:t>
            </a:r>
            <a:r>
              <a:rPr lang="en-US" dirty="0" err="1"/>
              <a:t>Calificărilor</a:t>
            </a:r>
            <a:r>
              <a:rPr lang="en-US" dirty="0"/>
              <a:t> pentru </a:t>
            </a:r>
            <a:r>
              <a:rPr lang="en-US" dirty="0" err="1"/>
              <a:t>învățarea</a:t>
            </a:r>
            <a:r>
              <a:rPr lang="en-US" dirty="0"/>
              <a:t> de-a </a:t>
            </a:r>
            <a:r>
              <a:rPr lang="en-US" dirty="0" err="1"/>
              <a:t>lungul</a:t>
            </a:r>
            <a:r>
              <a:rPr lang="en-US" dirty="0"/>
              <a:t> </a:t>
            </a:r>
            <a:r>
              <a:rPr lang="en-US" dirty="0" err="1"/>
              <a:t>vieții</a:t>
            </a:r>
            <a:r>
              <a:rPr lang="en-US" dirty="0"/>
              <a:t> </a:t>
            </a:r>
          </a:p>
          <a:p>
            <a:pPr algn="ctr"/>
            <a:endParaRPr lang="en-US" dirty="0"/>
          </a:p>
        </p:txBody>
      </p:sp>
      <p:sp>
        <p:nvSpPr>
          <p:cNvPr id="4"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05805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93106"/>
            <a:ext cx="10515600" cy="4680672"/>
          </a:xfrm>
        </p:spPr>
        <p:txBody>
          <a:bodyPr>
            <a:normAutofit fontScale="92500"/>
          </a:bodyPr>
          <a:lstStyle/>
          <a:p>
            <a:r>
              <a:rPr lang="ro-RO" dirty="0">
                <a:cs typeface="Times New Roman" panose="02020603050405020304" pitchFamily="18" charset="0"/>
              </a:rPr>
              <a:t>RNCIS este parte integrantă din </a:t>
            </a:r>
            <a:r>
              <a:rPr lang="ro-RO" u="sng" dirty="0">
                <a:cs typeface="Times New Roman" panose="02020603050405020304" pitchFamily="18" charset="0"/>
              </a:rPr>
              <a:t>RNC</a:t>
            </a:r>
            <a:r>
              <a:rPr lang="ro-RO" dirty="0">
                <a:cs typeface="Times New Roman" panose="02020603050405020304" pitchFamily="18" charset="0"/>
              </a:rPr>
              <a:t> (Registrul Național al Calificărilor)</a:t>
            </a:r>
            <a:r>
              <a:rPr lang="en-US" dirty="0" smtClean="0">
                <a:cs typeface="Times New Roman" panose="02020603050405020304" pitchFamily="18" charset="0"/>
              </a:rPr>
              <a:t>;</a:t>
            </a:r>
            <a:r>
              <a:rPr lang="ro-RO" dirty="0" smtClean="0">
                <a:cs typeface="Times New Roman" panose="02020603050405020304" pitchFamily="18" charset="0"/>
              </a:rPr>
              <a:t> </a:t>
            </a:r>
            <a:r>
              <a:rPr lang="en-US" dirty="0" smtClean="0">
                <a:cs typeface="Times New Roman" panose="02020603050405020304" pitchFamily="18" charset="0"/>
              </a:rPr>
              <a:t>v</a:t>
            </a:r>
            <a:r>
              <a:rPr lang="en-US" dirty="0">
                <a:cs typeface="Times New Roman" panose="02020603050405020304" pitchFamily="18" charset="0"/>
              </a:rPr>
              <a:t>. </a:t>
            </a:r>
            <a:r>
              <a:rPr lang="ro-RO" dirty="0" smtClean="0">
                <a:cs typeface="Times New Roman" panose="02020603050405020304" pitchFamily="18" charset="0"/>
              </a:rPr>
              <a:t>L</a:t>
            </a:r>
            <a:r>
              <a:rPr lang="en-US" dirty="0" err="1" smtClean="0">
                <a:cs typeface="Times New Roman" panose="02020603050405020304" pitchFamily="18" charset="0"/>
              </a:rPr>
              <a:t>egea</a:t>
            </a:r>
            <a:r>
              <a:rPr lang="en-US" dirty="0" smtClean="0">
                <a:cs typeface="Times New Roman" panose="02020603050405020304" pitchFamily="18" charset="0"/>
              </a:rPr>
              <a:t> </a:t>
            </a:r>
            <a:r>
              <a:rPr lang="en-US" dirty="0" err="1" smtClean="0">
                <a:cs typeface="Times New Roman" panose="02020603050405020304" pitchFamily="18" charset="0"/>
              </a:rPr>
              <a:t>educa</a:t>
            </a:r>
            <a:r>
              <a:rPr lang="ro-RO" dirty="0">
                <a:cs typeface="Times New Roman" panose="02020603050405020304" pitchFamily="18" charset="0"/>
              </a:rPr>
              <a:t>ț</a:t>
            </a:r>
            <a:r>
              <a:rPr lang="en-US" dirty="0" err="1" smtClean="0">
                <a:cs typeface="Times New Roman" panose="02020603050405020304" pitchFamily="18" charset="0"/>
              </a:rPr>
              <a:t>iei</a:t>
            </a:r>
            <a:r>
              <a:rPr lang="en-US" dirty="0" smtClean="0">
                <a:cs typeface="Times New Roman" panose="02020603050405020304" pitchFamily="18" charset="0"/>
              </a:rPr>
              <a:t> </a:t>
            </a:r>
            <a:endParaRPr lang="en-US" dirty="0">
              <a:cs typeface="Times New Roman" panose="02020603050405020304" pitchFamily="18" charset="0"/>
            </a:endParaRPr>
          </a:p>
          <a:p>
            <a:pPr algn="just"/>
            <a:r>
              <a:rPr lang="en-US" dirty="0">
                <a:cs typeface="Times New Roman" panose="02020603050405020304" pitchFamily="18" charset="0"/>
              </a:rPr>
              <a:t>RNCIS </a:t>
            </a:r>
            <a:r>
              <a:rPr lang="ro-RO" dirty="0">
                <a:cs typeface="Times New Roman" panose="02020603050405020304" pitchFamily="18" charset="0"/>
              </a:rPr>
              <a:t>asigură relația calificărilor cu piața muncii, prin corelarea calificărilor cu minim o ocupație, fie din COR, fie din ISCO-08. Această legătură dintre calificare și ocupație ajută, de asemenea, la procesul de </a:t>
            </a:r>
            <a:r>
              <a:rPr lang="en-US" u="sng" dirty="0">
                <a:cs typeface="Times New Roman" panose="02020603050405020304" pitchFamily="18" charset="0"/>
              </a:rPr>
              <a:t>C</a:t>
            </a:r>
            <a:r>
              <a:rPr lang="ro-RO" u="sng" dirty="0" err="1">
                <a:cs typeface="Times New Roman" panose="02020603050405020304" pitchFamily="18" charset="0"/>
              </a:rPr>
              <a:t>omparabilitate</a:t>
            </a:r>
            <a:r>
              <a:rPr lang="ro-RO" dirty="0">
                <a:cs typeface="Times New Roman" panose="02020603050405020304" pitchFamily="18" charset="0"/>
              </a:rPr>
              <a:t> la nivel </a:t>
            </a:r>
            <a:r>
              <a:rPr lang="en-US" dirty="0">
                <a:cs typeface="Times New Roman" panose="02020603050405020304" pitchFamily="18" charset="0"/>
              </a:rPr>
              <a:t>e</a:t>
            </a:r>
            <a:r>
              <a:rPr lang="ro-RO" dirty="0" err="1">
                <a:cs typeface="Times New Roman" panose="02020603050405020304" pitchFamily="18" charset="0"/>
              </a:rPr>
              <a:t>uropean</a:t>
            </a:r>
            <a:r>
              <a:rPr lang="en-US" dirty="0" smtClean="0">
                <a:cs typeface="Times New Roman" panose="02020603050405020304" pitchFamily="18" charset="0"/>
              </a:rPr>
              <a:t>;</a:t>
            </a:r>
            <a:endParaRPr lang="ro-RO" dirty="0">
              <a:cs typeface="Times New Roman" panose="02020603050405020304" pitchFamily="18" charset="0"/>
            </a:endParaRPr>
          </a:p>
          <a:p>
            <a:pPr algn="just"/>
            <a:r>
              <a:rPr lang="ro-RO" dirty="0">
                <a:cs typeface="Times New Roman" panose="02020603050405020304" pitchFamily="18" charset="0"/>
              </a:rPr>
              <a:t>RNCIS este un inst</a:t>
            </a:r>
            <a:r>
              <a:rPr lang="en-US" dirty="0">
                <a:cs typeface="Times New Roman" panose="02020603050405020304" pitchFamily="18" charset="0"/>
              </a:rPr>
              <a:t>r</a:t>
            </a:r>
            <a:r>
              <a:rPr lang="ro-RO" dirty="0" err="1">
                <a:cs typeface="Times New Roman" panose="02020603050405020304" pitchFamily="18" charset="0"/>
              </a:rPr>
              <a:t>ument</a:t>
            </a:r>
            <a:r>
              <a:rPr lang="ro-RO" dirty="0">
                <a:cs typeface="Times New Roman" panose="02020603050405020304" pitchFamily="18" charset="0"/>
              </a:rPr>
              <a:t> care </a:t>
            </a:r>
            <a:r>
              <a:rPr lang="en-US" dirty="0" err="1">
                <a:cs typeface="Times New Roman" panose="02020603050405020304" pitchFamily="18" charset="0"/>
              </a:rPr>
              <a:t>contribuie</a:t>
            </a:r>
            <a:r>
              <a:rPr lang="en-US" dirty="0">
                <a:cs typeface="Times New Roman" panose="02020603050405020304" pitchFamily="18" charset="0"/>
              </a:rPr>
              <a:t> la</a:t>
            </a:r>
            <a:r>
              <a:rPr lang="ro-RO" dirty="0">
                <a:cs typeface="Times New Roman" panose="02020603050405020304" pitchFamily="18" charset="0"/>
              </a:rPr>
              <a:t> îmbunătățirea </a:t>
            </a:r>
            <a:r>
              <a:rPr lang="en-US" u="sng" dirty="0">
                <a:cs typeface="Times New Roman" panose="02020603050405020304" pitchFamily="18" charset="0"/>
              </a:rPr>
              <a:t>M</a:t>
            </a:r>
            <a:r>
              <a:rPr lang="ro-RO" u="sng" dirty="0" err="1">
                <a:cs typeface="Times New Roman" panose="02020603050405020304" pitchFamily="18" charset="0"/>
              </a:rPr>
              <a:t>obilității</a:t>
            </a:r>
            <a:r>
              <a:rPr lang="ro-RO" dirty="0">
                <a:cs typeface="Times New Roman" panose="02020603050405020304" pitchFamily="18" charset="0"/>
              </a:rPr>
              <a:t> oamenilor pe piața muncii europene, prin prezentarea unui grad ridicat de </a:t>
            </a:r>
            <a:r>
              <a:rPr lang="en-US" u="sng" dirty="0">
                <a:cs typeface="Times New Roman" panose="02020603050405020304" pitchFamily="18" charset="0"/>
              </a:rPr>
              <a:t>T</a:t>
            </a:r>
            <a:r>
              <a:rPr lang="ro-RO" u="sng" dirty="0" err="1">
                <a:cs typeface="Times New Roman" panose="02020603050405020304" pitchFamily="18" charset="0"/>
              </a:rPr>
              <a:t>ransparență</a:t>
            </a:r>
            <a:r>
              <a:rPr lang="ro-RO" dirty="0">
                <a:cs typeface="Times New Roman" panose="02020603050405020304" pitchFamily="18" charset="0"/>
              </a:rPr>
              <a:t> al calificărilor din sistemul universitar din </a:t>
            </a:r>
            <a:r>
              <a:rPr lang="ro-RO" dirty="0" smtClean="0">
                <a:cs typeface="Times New Roman" panose="02020603050405020304" pitchFamily="18" charset="0"/>
              </a:rPr>
              <a:t>România;</a:t>
            </a:r>
            <a:endParaRPr lang="en-US" dirty="0">
              <a:cs typeface="Times New Roman" panose="02020603050405020304" pitchFamily="18" charset="0"/>
            </a:endParaRPr>
          </a:p>
          <a:p>
            <a:pPr algn="just"/>
            <a:r>
              <a:rPr lang="ro-RO" dirty="0">
                <a:cs typeface="Times New Roman" panose="02020603050405020304" pitchFamily="18" charset="0"/>
              </a:rPr>
              <a:t>RNCIS conține elemente necesare pentru efectuarea procedurii de comparare și </a:t>
            </a:r>
            <a:r>
              <a:rPr lang="en-US" u="sng" dirty="0">
                <a:cs typeface="Times New Roman" panose="02020603050405020304" pitchFamily="18" charset="0"/>
              </a:rPr>
              <a:t>R</a:t>
            </a:r>
            <a:r>
              <a:rPr lang="ro-RO" u="sng" dirty="0" err="1">
                <a:cs typeface="Times New Roman" panose="02020603050405020304" pitchFamily="18" charset="0"/>
              </a:rPr>
              <a:t>ecunoaștere</a:t>
            </a:r>
            <a:r>
              <a:rPr lang="ro-RO" dirty="0">
                <a:cs typeface="Times New Roman" panose="02020603050405020304" pitchFamily="18" charset="0"/>
              </a:rPr>
              <a:t> a calificărilor pe teritoriul uniunii </a:t>
            </a:r>
            <a:r>
              <a:rPr lang="ro-RO" dirty="0" smtClean="0">
                <a:cs typeface="Times New Roman" panose="02020603050405020304" pitchFamily="18" charset="0"/>
              </a:rPr>
              <a:t>europene.</a:t>
            </a:r>
            <a:endParaRPr lang="en-US" dirty="0">
              <a:cs typeface="Times New Roman" panose="02020603050405020304" pitchFamily="18" charset="0"/>
            </a:endParaRPr>
          </a:p>
          <a:p>
            <a:endParaRPr lang="en-US" dirty="0"/>
          </a:p>
        </p:txBody>
      </p:sp>
      <p:sp>
        <p:nvSpPr>
          <p:cNvPr id="4" name="Title 1"/>
          <p:cNvSpPr>
            <a:spLocks noGrp="1"/>
          </p:cNvSpPr>
          <p:nvPr>
            <p:ph type="title"/>
          </p:nvPr>
        </p:nvSpPr>
        <p:spPr>
          <a:xfrm>
            <a:off x="838200" y="911577"/>
            <a:ext cx="10515600" cy="701473"/>
          </a:xfrm>
        </p:spPr>
        <p:txBody>
          <a:bodyPr/>
          <a:lstStyle/>
          <a:p>
            <a:pPr algn="ctr"/>
            <a:r>
              <a:rPr lang="en-US" dirty="0" smtClean="0"/>
              <a:t>RNCIS</a:t>
            </a:r>
            <a:r>
              <a:rPr lang="ro-RO" dirty="0" smtClean="0"/>
              <a:t> </a:t>
            </a:r>
            <a:r>
              <a:rPr lang="en-US" dirty="0" smtClean="0"/>
              <a:t>-</a:t>
            </a:r>
            <a:r>
              <a:rPr lang="ro-RO" dirty="0" smtClean="0"/>
              <a:t> </a:t>
            </a:r>
            <a:r>
              <a:rPr lang="en-US" dirty="0" smtClean="0"/>
              <a:t>un </a:t>
            </a:r>
            <a:r>
              <a:rPr lang="en-US" dirty="0" err="1" smtClean="0"/>
              <a:t>cadru</a:t>
            </a:r>
            <a:r>
              <a:rPr lang="en-US" dirty="0" smtClean="0"/>
              <a:t> European </a:t>
            </a:r>
            <a:endParaRPr lang="en-US" dirty="0"/>
          </a:p>
        </p:txBody>
      </p:sp>
      <p:sp>
        <p:nvSpPr>
          <p:cNvPr id="5"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50830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045" y="914400"/>
            <a:ext cx="9905998" cy="909396"/>
          </a:xfrm>
        </p:spPr>
        <p:txBody>
          <a:bodyPr>
            <a:normAutofit/>
          </a:bodyPr>
          <a:lstStyle/>
          <a:p>
            <a:pPr algn="ctr"/>
            <a:r>
              <a:rPr lang="en-US" sz="2200" cap="none" dirty="0" smtClean="0">
                <a:latin typeface="Times New Roman" panose="02020603050405020304" pitchFamily="18" charset="0"/>
                <a:cs typeface="Times New Roman" panose="02020603050405020304" pitchFamily="18" charset="0"/>
              </a:rPr>
              <a:t>STRUCTURA</a:t>
            </a:r>
            <a:r>
              <a:rPr lang="en-US" sz="2200" dirty="0" smtClean="0">
                <a:latin typeface="Times New Roman" panose="02020603050405020304" pitchFamily="18" charset="0"/>
                <a:cs typeface="Times New Roman" panose="02020603050405020304" pitchFamily="18" charset="0"/>
              </a:rPr>
              <a:t> </a:t>
            </a:r>
            <a:r>
              <a:rPr lang="en-US" sz="2200" cap="none" dirty="0" smtClean="0">
                <a:latin typeface="Times New Roman" panose="02020603050405020304" pitchFamily="18" charset="0"/>
                <a:cs typeface="Times New Roman" panose="02020603050405020304" pitchFamily="18" charset="0"/>
              </a:rPr>
              <a:t>RNCIS</a:t>
            </a:r>
            <a:r>
              <a:rPr lang="en-US" sz="2200" dirty="0" smtClean="0">
                <a:latin typeface="Times New Roman" panose="02020603050405020304" pitchFamily="18" charset="0"/>
                <a:cs typeface="Times New Roman" panose="02020603050405020304" pitchFamily="18" charset="0"/>
              </a:rPr>
              <a:t> </a:t>
            </a:r>
            <a:r>
              <a:rPr lang="ro-RO" sz="2200" cap="none" dirty="0" smtClean="0">
                <a:latin typeface="Times New Roman" panose="02020603050405020304" pitchFamily="18" charset="0"/>
                <a:cs typeface="Times New Roman" panose="02020603050405020304" pitchFamily="18" charset="0"/>
              </a:rPr>
              <a:t>ÎN URMA </a:t>
            </a:r>
            <a:r>
              <a:rPr lang="en-US" sz="2200" cap="none" dirty="0" smtClean="0">
                <a:latin typeface="Times New Roman" panose="02020603050405020304" pitchFamily="18" charset="0"/>
                <a:cs typeface="Times New Roman" panose="02020603050405020304" pitchFamily="18" charset="0"/>
              </a:rPr>
              <a:t>PUBLIC</a:t>
            </a:r>
            <a:r>
              <a:rPr lang="ro-RO" sz="2200" cap="none" dirty="0" smtClean="0">
                <a:latin typeface="Times New Roman" panose="02020603050405020304" pitchFamily="18" charset="0"/>
                <a:cs typeface="Times New Roman" panose="02020603050405020304" pitchFamily="18" charset="0"/>
              </a:rPr>
              <a:t>ĂRII ORDINULUI NR. 5686/2017</a:t>
            </a:r>
            <a:r>
              <a:rPr lang="en-US" sz="2200" cap="none" dirty="0" smtClean="0">
                <a:latin typeface="Times New Roman" panose="02020603050405020304" pitchFamily="18" charset="0"/>
                <a:cs typeface="Times New Roman" panose="02020603050405020304" pitchFamily="18" charset="0"/>
              </a:rPr>
              <a:t> </a:t>
            </a:r>
            <a:r>
              <a:rPr lang="ro-RO" sz="2200" cap="none" dirty="0" smtClean="0">
                <a:latin typeface="Times New Roman" panose="02020603050405020304" pitchFamily="18" charset="0"/>
                <a:cs typeface="Times New Roman" panose="02020603050405020304" pitchFamily="18" charset="0"/>
              </a:rPr>
              <a:t>Ș</a:t>
            </a:r>
            <a:r>
              <a:rPr lang="en-US" sz="2200" cap="none" dirty="0" smtClean="0">
                <a:latin typeface="Times New Roman" panose="02020603050405020304" pitchFamily="18" charset="0"/>
                <a:cs typeface="Times New Roman" panose="02020603050405020304" pitchFamily="18" charset="0"/>
              </a:rPr>
              <a:t>I RECOMANDAR</a:t>
            </a:r>
            <a:r>
              <a:rPr lang="ro-RO" sz="2200" cap="none" dirty="0" smtClean="0">
                <a:latin typeface="Times New Roman" panose="02020603050405020304" pitchFamily="18" charset="0"/>
                <a:cs typeface="Times New Roman" panose="02020603050405020304" pitchFamily="18" charset="0"/>
              </a:rPr>
              <a:t>E</a:t>
            </a:r>
            <a:r>
              <a:rPr lang="en-US" sz="2200" cap="none" dirty="0" smtClean="0">
                <a:latin typeface="Times New Roman" panose="02020603050405020304" pitchFamily="18" charset="0"/>
                <a:cs typeface="Times New Roman" panose="02020603050405020304" pitchFamily="18" charset="0"/>
              </a:rPr>
              <a:t> UE 2017</a:t>
            </a:r>
            <a:endParaRPr lang="en-US" sz="2200"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stretch>
            <a:fillRect/>
          </a:stretch>
        </p:blipFill>
        <p:spPr>
          <a:xfrm>
            <a:off x="1452309" y="1940811"/>
            <a:ext cx="9601199" cy="4088766"/>
          </a:xfrm>
          <a:prstGeom prst="rect">
            <a:avLst/>
          </a:prstGeom>
        </p:spPr>
      </p:pic>
      <p:sp>
        <p:nvSpPr>
          <p:cNvPr id="5"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824671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8136"/>
            <a:ext cx="10515600" cy="862552"/>
          </a:xfrm>
        </p:spPr>
        <p:txBody>
          <a:bodyPr/>
          <a:lstStyle/>
          <a:p>
            <a:pPr algn="ctr"/>
            <a:r>
              <a:rPr lang="ro-RO" dirty="0" smtClean="0"/>
              <a:t>CE ESTE ISCED?</a:t>
            </a:r>
            <a:endParaRPr lang="en-US" dirty="0"/>
          </a:p>
        </p:txBody>
      </p:sp>
      <p:sp>
        <p:nvSpPr>
          <p:cNvPr id="3" name="Content Placeholder 2"/>
          <p:cNvSpPr>
            <a:spLocks noGrp="1"/>
          </p:cNvSpPr>
          <p:nvPr>
            <p:ph idx="1"/>
          </p:nvPr>
        </p:nvSpPr>
        <p:spPr>
          <a:xfrm>
            <a:off x="838200" y="1825625"/>
            <a:ext cx="10515600" cy="3867809"/>
          </a:xfrm>
        </p:spPr>
        <p:txBody>
          <a:bodyPr>
            <a:noAutofit/>
          </a:bodyPr>
          <a:lstStyle/>
          <a:p>
            <a:r>
              <a:rPr lang="en-US" sz="2000" b="1" dirty="0" err="1"/>
              <a:t>Clasificarea</a:t>
            </a:r>
            <a:r>
              <a:rPr lang="en-US" sz="2000" b="1" dirty="0"/>
              <a:t> </a:t>
            </a:r>
            <a:r>
              <a:rPr lang="en-US" sz="2000" b="1" dirty="0" err="1"/>
              <a:t>Internaţională</a:t>
            </a:r>
            <a:r>
              <a:rPr lang="en-US" sz="2000" b="1" dirty="0"/>
              <a:t> Standard a </a:t>
            </a:r>
            <a:r>
              <a:rPr lang="en-US" sz="2000" b="1" dirty="0" err="1"/>
              <a:t>Educaţiei</a:t>
            </a:r>
            <a:r>
              <a:rPr lang="en-US" sz="2000" b="1" dirty="0"/>
              <a:t> (ISCED) </a:t>
            </a:r>
            <a:r>
              <a:rPr lang="en-US" sz="2000" dirty="0" err="1"/>
              <a:t>aparţine</a:t>
            </a:r>
            <a:r>
              <a:rPr lang="en-US" sz="2000" dirty="0"/>
              <a:t> </a:t>
            </a:r>
            <a:r>
              <a:rPr lang="en-US" sz="2000" u="sng" dirty="0" err="1"/>
              <a:t>Familiei</a:t>
            </a:r>
            <a:r>
              <a:rPr lang="en-US" sz="2000" u="sng" dirty="0"/>
              <a:t> </a:t>
            </a:r>
            <a:r>
              <a:rPr lang="en-US" sz="2000" u="sng" dirty="0" err="1"/>
              <a:t>Internaţionale</a:t>
            </a:r>
            <a:r>
              <a:rPr lang="en-US" sz="2000" u="sng" dirty="0"/>
              <a:t> </a:t>
            </a:r>
            <a:r>
              <a:rPr lang="en-US" sz="2000" dirty="0"/>
              <a:t>a</a:t>
            </a:r>
            <a:r>
              <a:rPr lang="ro-RO" sz="2000" dirty="0"/>
              <a:t> </a:t>
            </a:r>
            <a:r>
              <a:rPr lang="en-US" sz="2000" u="sng" dirty="0" err="1"/>
              <a:t>Naţiunilor</a:t>
            </a:r>
            <a:r>
              <a:rPr lang="en-US" sz="2000" u="sng" dirty="0"/>
              <a:t> Unite a </a:t>
            </a:r>
            <a:r>
              <a:rPr lang="en-US" sz="2000" u="sng" dirty="0" err="1"/>
              <a:t>Clasificărilor</a:t>
            </a:r>
            <a:r>
              <a:rPr lang="en-US" sz="2000" u="sng" dirty="0"/>
              <a:t> </a:t>
            </a:r>
            <a:r>
              <a:rPr lang="en-US" sz="2000" u="sng" dirty="0" err="1"/>
              <a:t>Sociale</a:t>
            </a:r>
            <a:r>
              <a:rPr lang="en-US" sz="2000" u="sng" dirty="0"/>
              <a:t> </a:t>
            </a:r>
            <a:r>
              <a:rPr lang="en-US" sz="2000" u="sng" dirty="0" err="1"/>
              <a:t>şi</a:t>
            </a:r>
            <a:r>
              <a:rPr lang="en-US" sz="2000" u="sng" dirty="0"/>
              <a:t> </a:t>
            </a:r>
            <a:r>
              <a:rPr lang="en-US" sz="2000" u="sng" dirty="0" err="1"/>
              <a:t>Economice</a:t>
            </a:r>
            <a:r>
              <a:rPr lang="en-US" sz="2000" u="sng" dirty="0"/>
              <a:t> </a:t>
            </a:r>
            <a:r>
              <a:rPr lang="en-US" sz="2000" dirty="0"/>
              <a:t>care se </a:t>
            </a:r>
            <a:r>
              <a:rPr lang="en-US" sz="2000" dirty="0" err="1"/>
              <a:t>aplică</a:t>
            </a:r>
            <a:r>
              <a:rPr lang="en-US" sz="2000" dirty="0"/>
              <a:t> </a:t>
            </a:r>
            <a:r>
              <a:rPr lang="en-US" sz="2000" dirty="0" err="1"/>
              <a:t>în</a:t>
            </a:r>
            <a:r>
              <a:rPr lang="en-US" sz="2000" dirty="0"/>
              <a:t> </a:t>
            </a:r>
            <a:r>
              <a:rPr lang="en-US" sz="2000" dirty="0" err="1"/>
              <a:t>statistică</a:t>
            </a:r>
            <a:r>
              <a:rPr lang="en-US" sz="2000" dirty="0"/>
              <a:t> </a:t>
            </a:r>
            <a:r>
              <a:rPr lang="en-US" sz="2000" dirty="0" err="1"/>
              <a:t>în</a:t>
            </a:r>
            <a:r>
              <a:rPr lang="en-US" sz="2000" dirty="0"/>
              <a:t> </a:t>
            </a:r>
            <a:r>
              <a:rPr lang="en-US" sz="2000" dirty="0" err="1"/>
              <a:t>întreaga</a:t>
            </a:r>
            <a:r>
              <a:rPr lang="ro-RO" sz="2000" dirty="0"/>
              <a:t> </a:t>
            </a:r>
            <a:r>
              <a:rPr lang="en-US" sz="2000" dirty="0" err="1"/>
              <a:t>lume</a:t>
            </a:r>
            <a:r>
              <a:rPr lang="en-US" sz="2000" dirty="0"/>
              <a:t> </a:t>
            </a:r>
            <a:r>
              <a:rPr lang="en-US" sz="2000" dirty="0" err="1"/>
              <a:t>în</a:t>
            </a:r>
            <a:r>
              <a:rPr lang="en-US" sz="2000" dirty="0"/>
              <a:t> </a:t>
            </a:r>
            <a:r>
              <a:rPr lang="en-US" sz="2000" dirty="0" err="1"/>
              <a:t>scopul</a:t>
            </a:r>
            <a:r>
              <a:rPr lang="en-US" sz="2000" dirty="0"/>
              <a:t> </a:t>
            </a:r>
            <a:r>
              <a:rPr lang="en-US" sz="2000" dirty="0" err="1"/>
              <a:t>strângerii,culegerii</a:t>
            </a:r>
            <a:r>
              <a:rPr lang="en-US" sz="2000" dirty="0"/>
              <a:t> </a:t>
            </a:r>
            <a:r>
              <a:rPr lang="en-US" sz="2000" dirty="0" err="1"/>
              <a:t>şi</a:t>
            </a:r>
            <a:r>
              <a:rPr lang="en-US" sz="2000" dirty="0"/>
              <a:t> </a:t>
            </a:r>
            <a:r>
              <a:rPr lang="en-US" sz="2000" dirty="0" err="1"/>
              <a:t>analizării</a:t>
            </a:r>
            <a:r>
              <a:rPr lang="en-US" sz="2000" dirty="0"/>
              <a:t> </a:t>
            </a:r>
            <a:r>
              <a:rPr lang="en-US" sz="2000" dirty="0" err="1"/>
              <a:t>datelor</a:t>
            </a:r>
            <a:r>
              <a:rPr lang="en-US" sz="2000" dirty="0"/>
              <a:t> </a:t>
            </a:r>
            <a:r>
              <a:rPr lang="en-US" sz="2000" dirty="0" err="1"/>
              <a:t>comparabile</a:t>
            </a:r>
            <a:r>
              <a:rPr lang="en-US" sz="2000" dirty="0"/>
              <a:t> la </a:t>
            </a:r>
            <a:r>
              <a:rPr lang="en-US" sz="2000" dirty="0" err="1"/>
              <a:t>nivel</a:t>
            </a:r>
            <a:r>
              <a:rPr lang="ro-RO" sz="2000" dirty="0"/>
              <a:t> </a:t>
            </a:r>
            <a:r>
              <a:rPr lang="en-US" sz="2000" dirty="0" err="1"/>
              <a:t>naţional</a:t>
            </a:r>
            <a:r>
              <a:rPr lang="en-US" sz="2000" dirty="0"/>
              <a:t>.</a:t>
            </a:r>
          </a:p>
          <a:p>
            <a:r>
              <a:rPr lang="en-US" sz="2000" dirty="0"/>
              <a:t>ISCED </a:t>
            </a:r>
            <a:r>
              <a:rPr lang="en-US" sz="2000" dirty="0" err="1"/>
              <a:t>este</a:t>
            </a:r>
            <a:r>
              <a:rPr lang="en-US" sz="2000" dirty="0"/>
              <a:t> </a:t>
            </a:r>
            <a:r>
              <a:rPr lang="en-US" sz="2000" dirty="0" err="1"/>
              <a:t>clasificarea</a:t>
            </a:r>
            <a:r>
              <a:rPr lang="en-US" sz="2000" dirty="0"/>
              <a:t> de </a:t>
            </a:r>
            <a:r>
              <a:rPr lang="en-US" sz="2000" dirty="0" err="1"/>
              <a:t>referinţă</a:t>
            </a:r>
            <a:r>
              <a:rPr lang="en-US" sz="2000" dirty="0"/>
              <a:t> pentru </a:t>
            </a:r>
            <a:r>
              <a:rPr lang="en-US" sz="2000" dirty="0" err="1"/>
              <a:t>organizarea</a:t>
            </a:r>
            <a:r>
              <a:rPr lang="en-US" sz="2000" dirty="0"/>
              <a:t> </a:t>
            </a:r>
            <a:r>
              <a:rPr lang="en-US" sz="2000" dirty="0" err="1"/>
              <a:t>programelor</a:t>
            </a:r>
            <a:r>
              <a:rPr lang="en-US" sz="2000" dirty="0"/>
              <a:t> de </a:t>
            </a:r>
            <a:r>
              <a:rPr lang="en-US" sz="2000" dirty="0" err="1"/>
              <a:t>învăţământ</a:t>
            </a:r>
            <a:r>
              <a:rPr lang="ro-RO" sz="2000" dirty="0"/>
              <a:t> </a:t>
            </a:r>
            <a:r>
              <a:rPr lang="en-US" sz="2000" dirty="0" err="1"/>
              <a:t>şi</a:t>
            </a:r>
            <a:r>
              <a:rPr lang="en-US" sz="2000" dirty="0"/>
              <a:t> a </a:t>
            </a:r>
            <a:r>
              <a:rPr lang="en-US" sz="2000" dirty="0" err="1"/>
              <a:t>calificărilor</a:t>
            </a:r>
            <a:r>
              <a:rPr lang="en-US" sz="2000" dirty="0"/>
              <a:t> </a:t>
            </a:r>
            <a:r>
              <a:rPr lang="en-US" sz="2000" dirty="0" err="1"/>
              <a:t>conexe</a:t>
            </a:r>
            <a:r>
              <a:rPr lang="en-US" sz="2000" dirty="0"/>
              <a:t> </a:t>
            </a:r>
            <a:r>
              <a:rPr lang="en-US" sz="2000" dirty="0" err="1"/>
              <a:t>pe</a:t>
            </a:r>
            <a:r>
              <a:rPr lang="en-US" sz="2000" dirty="0"/>
              <a:t> </a:t>
            </a:r>
            <a:r>
              <a:rPr lang="en-US" sz="2000" dirty="0" err="1"/>
              <a:t>domenii</a:t>
            </a:r>
            <a:r>
              <a:rPr lang="en-US" sz="2000" dirty="0"/>
              <a:t> </a:t>
            </a:r>
            <a:r>
              <a:rPr lang="en-US" sz="2000" dirty="0" err="1"/>
              <a:t>şi</a:t>
            </a:r>
            <a:r>
              <a:rPr lang="en-US" sz="2000" dirty="0"/>
              <a:t> </a:t>
            </a:r>
            <a:r>
              <a:rPr lang="en-US" sz="2000" dirty="0" err="1"/>
              <a:t>niveluri</a:t>
            </a:r>
            <a:r>
              <a:rPr lang="en-US" sz="2000" dirty="0"/>
              <a:t> </a:t>
            </a:r>
            <a:r>
              <a:rPr lang="en-US" sz="2000" dirty="0" err="1"/>
              <a:t>educaţionale</a:t>
            </a:r>
            <a:r>
              <a:rPr lang="en-US" sz="2000" dirty="0"/>
              <a:t>.</a:t>
            </a:r>
          </a:p>
          <a:p>
            <a:r>
              <a:rPr lang="en-US" sz="2000" dirty="0"/>
              <a:t>ISCED </a:t>
            </a:r>
            <a:r>
              <a:rPr lang="en-US" sz="2000" dirty="0" err="1"/>
              <a:t>este</a:t>
            </a:r>
            <a:r>
              <a:rPr lang="en-US" sz="2000" dirty="0"/>
              <a:t> un </a:t>
            </a:r>
            <a:r>
              <a:rPr lang="en-US" sz="2000" dirty="0" err="1"/>
              <a:t>produs</a:t>
            </a:r>
            <a:r>
              <a:rPr lang="en-US" sz="2000" dirty="0"/>
              <a:t> al </a:t>
            </a:r>
            <a:r>
              <a:rPr lang="en-US" sz="2000" dirty="0" err="1"/>
              <a:t>unui</a:t>
            </a:r>
            <a:r>
              <a:rPr lang="ro-RO" sz="2000" dirty="0"/>
              <a:t> </a:t>
            </a:r>
            <a:r>
              <a:rPr lang="en-US" sz="2000" dirty="0" err="1"/>
              <a:t>acord</a:t>
            </a:r>
            <a:r>
              <a:rPr lang="en-US" sz="2000" dirty="0"/>
              <a:t> </a:t>
            </a:r>
            <a:r>
              <a:rPr lang="en-US" sz="2000" dirty="0" err="1"/>
              <a:t>internaţional</a:t>
            </a:r>
            <a:r>
              <a:rPr lang="en-US" sz="2000" dirty="0"/>
              <a:t> </a:t>
            </a:r>
            <a:r>
              <a:rPr lang="en-US" sz="2000" dirty="0" err="1"/>
              <a:t>şi</a:t>
            </a:r>
            <a:r>
              <a:rPr lang="en-US" sz="2000" dirty="0"/>
              <a:t> </a:t>
            </a:r>
            <a:r>
              <a:rPr lang="en-US" sz="2000" u="sng" dirty="0" err="1"/>
              <a:t>adoptat</a:t>
            </a:r>
            <a:r>
              <a:rPr lang="en-US" sz="2000" u="sng" dirty="0"/>
              <a:t> formal de </a:t>
            </a:r>
            <a:r>
              <a:rPr lang="en-US" sz="2000" u="sng" dirty="0" err="1"/>
              <a:t>Conferinţa</a:t>
            </a:r>
            <a:r>
              <a:rPr lang="en-US" sz="2000" u="sng" dirty="0"/>
              <a:t> </a:t>
            </a:r>
            <a:r>
              <a:rPr lang="en-US" sz="2000" u="sng" dirty="0" err="1"/>
              <a:t>Generală</a:t>
            </a:r>
            <a:r>
              <a:rPr lang="en-US" sz="2000" u="sng" dirty="0"/>
              <a:t> a </a:t>
            </a:r>
            <a:r>
              <a:rPr lang="en-US" sz="2000" u="sng" dirty="0" err="1"/>
              <a:t>statelor</a:t>
            </a:r>
            <a:r>
              <a:rPr lang="en-US" sz="2000" u="sng" dirty="0"/>
              <a:t> </a:t>
            </a:r>
            <a:r>
              <a:rPr lang="en-US" sz="2000" u="sng" dirty="0" err="1"/>
              <a:t>membre</a:t>
            </a:r>
            <a:r>
              <a:rPr lang="en-US" sz="2000" u="sng" dirty="0"/>
              <a:t> UNESCO.</a:t>
            </a:r>
          </a:p>
          <a:p>
            <a:r>
              <a:rPr lang="en-US" sz="2000" dirty="0"/>
              <a:t>ISCED </a:t>
            </a:r>
            <a:r>
              <a:rPr lang="en-US" sz="2000" dirty="0" err="1"/>
              <a:t>este</a:t>
            </a:r>
            <a:r>
              <a:rPr lang="en-US" sz="2000" dirty="0"/>
              <a:t> </a:t>
            </a:r>
            <a:r>
              <a:rPr lang="en-US" sz="2000" dirty="0" err="1"/>
              <a:t>proiectat</a:t>
            </a:r>
            <a:r>
              <a:rPr lang="en-US" sz="2000" dirty="0"/>
              <a:t> </a:t>
            </a:r>
            <a:r>
              <a:rPr lang="en-US" sz="2000" dirty="0" err="1"/>
              <a:t>să</a:t>
            </a:r>
            <a:r>
              <a:rPr lang="en-US" sz="2000" dirty="0"/>
              <a:t> </a:t>
            </a:r>
            <a:r>
              <a:rPr lang="en-US" sz="2000" dirty="0" err="1"/>
              <a:t>servească</a:t>
            </a:r>
            <a:r>
              <a:rPr lang="en-US" sz="2000" dirty="0"/>
              <a:t> </a:t>
            </a:r>
            <a:r>
              <a:rPr lang="en-US" sz="2000" dirty="0" err="1"/>
              <a:t>drept</a:t>
            </a:r>
            <a:r>
              <a:rPr lang="en-US" sz="2000" dirty="0"/>
              <a:t> </a:t>
            </a:r>
            <a:r>
              <a:rPr lang="en-US" sz="2000" dirty="0" err="1"/>
              <a:t>cadru</a:t>
            </a:r>
            <a:r>
              <a:rPr lang="en-US" sz="2000" dirty="0"/>
              <a:t> pentru </a:t>
            </a:r>
            <a:r>
              <a:rPr lang="en-US" sz="2000" dirty="0" err="1"/>
              <a:t>clasificarea</a:t>
            </a:r>
            <a:r>
              <a:rPr lang="en-US" sz="2000" dirty="0"/>
              <a:t> </a:t>
            </a:r>
            <a:r>
              <a:rPr lang="en-US" sz="2000" dirty="0" err="1"/>
              <a:t>activităţilor</a:t>
            </a:r>
            <a:r>
              <a:rPr lang="en-US" sz="2000" dirty="0"/>
              <a:t> </a:t>
            </a:r>
            <a:r>
              <a:rPr lang="en-US" sz="2000" dirty="0" err="1"/>
              <a:t>educaţionale</a:t>
            </a:r>
            <a:r>
              <a:rPr lang="en-US" sz="2000" dirty="0"/>
              <a:t>,</a:t>
            </a:r>
            <a:r>
              <a:rPr lang="ro-RO" sz="2000" dirty="0"/>
              <a:t> </a:t>
            </a:r>
            <a:r>
              <a:rPr lang="en-US" sz="2000" u="sng" dirty="0" err="1"/>
              <a:t>aşa</a:t>
            </a:r>
            <a:r>
              <a:rPr lang="en-US" sz="2000" u="sng" dirty="0"/>
              <a:t> cum </a:t>
            </a:r>
            <a:r>
              <a:rPr lang="en-US" sz="2000" u="sng" dirty="0" err="1"/>
              <a:t>sunt</a:t>
            </a:r>
            <a:r>
              <a:rPr lang="en-US" sz="2000" u="sng" dirty="0"/>
              <a:t> definite </a:t>
            </a:r>
            <a:r>
              <a:rPr lang="en-US" sz="2000" u="sng" dirty="0" err="1"/>
              <a:t>în</a:t>
            </a:r>
            <a:r>
              <a:rPr lang="en-US" sz="2000" u="sng" dirty="0"/>
              <a:t> </a:t>
            </a:r>
            <a:r>
              <a:rPr lang="en-US" sz="2000" u="sng" dirty="0" err="1"/>
              <a:t>programe</a:t>
            </a:r>
            <a:r>
              <a:rPr lang="en-US" sz="2000" u="sng" dirty="0"/>
              <a:t> </a:t>
            </a:r>
            <a:r>
              <a:rPr lang="en-US" sz="2000" u="sng" dirty="0" err="1"/>
              <a:t>şi</a:t>
            </a:r>
            <a:r>
              <a:rPr lang="en-US" sz="2000" u="sng" dirty="0"/>
              <a:t> a </a:t>
            </a:r>
            <a:r>
              <a:rPr lang="en-US" sz="2000" u="sng" dirty="0" err="1"/>
              <a:t>calificărilor</a:t>
            </a:r>
            <a:r>
              <a:rPr lang="en-US" sz="2000" u="sng" dirty="0"/>
              <a:t> care </a:t>
            </a:r>
            <a:r>
              <a:rPr lang="en-US" sz="2000" u="sng" dirty="0" err="1"/>
              <a:t>rezultă</a:t>
            </a:r>
            <a:r>
              <a:rPr lang="en-US" sz="2000" u="sng" dirty="0"/>
              <a:t> </a:t>
            </a:r>
            <a:r>
              <a:rPr lang="en-US" sz="2000" u="sng" dirty="0" err="1"/>
              <a:t>în</a:t>
            </a:r>
            <a:r>
              <a:rPr lang="en-US" sz="2000" u="sng" dirty="0"/>
              <a:t> </a:t>
            </a:r>
            <a:r>
              <a:rPr lang="en-US" sz="2000" u="sng" dirty="0" err="1"/>
              <a:t>categorii</a:t>
            </a:r>
            <a:r>
              <a:rPr lang="en-US" sz="2000" u="sng" dirty="0"/>
              <a:t> </a:t>
            </a:r>
            <a:r>
              <a:rPr lang="en-US" sz="2000" u="sng" dirty="0" err="1"/>
              <a:t>agreate</a:t>
            </a:r>
            <a:r>
              <a:rPr lang="ro-RO" sz="2000" u="sng" dirty="0"/>
              <a:t> </a:t>
            </a:r>
            <a:r>
              <a:rPr lang="en-US" sz="2000" u="sng" dirty="0" err="1"/>
              <a:t>internaţional</a:t>
            </a:r>
            <a:r>
              <a:rPr lang="en-US" sz="2000" dirty="0"/>
              <a:t>.</a:t>
            </a:r>
          </a:p>
          <a:p>
            <a:r>
              <a:rPr lang="en-US" sz="2000" dirty="0" err="1"/>
              <a:t>Conceptele</a:t>
            </a:r>
            <a:r>
              <a:rPr lang="en-US" sz="2000" dirty="0"/>
              <a:t> </a:t>
            </a:r>
            <a:r>
              <a:rPr lang="en-US" sz="2000" dirty="0" err="1"/>
              <a:t>şi</a:t>
            </a:r>
            <a:r>
              <a:rPr lang="en-US" sz="2000" dirty="0"/>
              <a:t> </a:t>
            </a:r>
            <a:r>
              <a:rPr lang="en-US" sz="2000" dirty="0" err="1"/>
              <a:t>definiţiile</a:t>
            </a:r>
            <a:r>
              <a:rPr lang="en-US" sz="2000" dirty="0"/>
              <a:t> de </a:t>
            </a:r>
            <a:r>
              <a:rPr lang="en-US" sz="2000" dirty="0" err="1"/>
              <a:t>bază</a:t>
            </a:r>
            <a:r>
              <a:rPr lang="en-US" sz="2000" dirty="0"/>
              <a:t> ale ISCED </a:t>
            </a:r>
            <a:r>
              <a:rPr lang="en-US" sz="2000" dirty="0" err="1"/>
              <a:t>sunt</a:t>
            </a:r>
            <a:r>
              <a:rPr lang="ro-RO" sz="2000" dirty="0"/>
              <a:t> </a:t>
            </a:r>
            <a:r>
              <a:rPr lang="en-US" sz="2000" u="sng" dirty="0" err="1"/>
              <a:t>proiectate</a:t>
            </a:r>
            <a:r>
              <a:rPr lang="en-US" sz="2000" u="sng" dirty="0"/>
              <a:t> </a:t>
            </a:r>
            <a:r>
              <a:rPr lang="en-US" sz="2000" u="sng" dirty="0" err="1"/>
              <a:t>să</a:t>
            </a:r>
            <a:r>
              <a:rPr lang="en-US" sz="2000" u="sng" dirty="0"/>
              <a:t> fie</a:t>
            </a:r>
            <a:r>
              <a:rPr lang="ro-RO" sz="2000" u="sng" dirty="0"/>
              <a:t> </a:t>
            </a:r>
            <a:r>
              <a:rPr lang="en-US" sz="2000" u="sng" dirty="0" err="1"/>
              <a:t>acceptate</a:t>
            </a:r>
            <a:r>
              <a:rPr lang="en-US" sz="2000" u="sng" dirty="0"/>
              <a:t> </a:t>
            </a:r>
            <a:r>
              <a:rPr lang="en-US" sz="2000" u="sng" dirty="0" err="1"/>
              <a:t>internaţional</a:t>
            </a:r>
            <a:r>
              <a:rPr lang="en-US" sz="2000" u="sng" dirty="0"/>
              <a:t> </a:t>
            </a:r>
            <a:r>
              <a:rPr lang="en-US" sz="2000" u="sng" dirty="0" err="1"/>
              <a:t>şi</a:t>
            </a:r>
            <a:r>
              <a:rPr lang="en-US" sz="2000" u="sng" dirty="0"/>
              <a:t> </a:t>
            </a:r>
            <a:r>
              <a:rPr lang="en-US" sz="2000" u="sng" dirty="0" err="1"/>
              <a:t>să</a:t>
            </a:r>
            <a:r>
              <a:rPr lang="en-US" sz="2000" u="sng" dirty="0"/>
              <a:t> </a:t>
            </a:r>
            <a:r>
              <a:rPr lang="en-US" sz="2000" u="sng" dirty="0" err="1"/>
              <a:t>cuprindă</a:t>
            </a:r>
            <a:r>
              <a:rPr lang="en-US" sz="2000" u="sng" dirty="0"/>
              <a:t> </a:t>
            </a:r>
            <a:r>
              <a:rPr lang="en-US" sz="2000" u="sng" dirty="0" err="1"/>
              <a:t>între</a:t>
            </a:r>
            <a:r>
              <a:rPr lang="ro-RO" sz="2000" u="sng" dirty="0"/>
              <a:t>a</a:t>
            </a:r>
            <a:r>
              <a:rPr lang="en-US" sz="2000" u="sng" dirty="0" err="1"/>
              <a:t>ga</a:t>
            </a:r>
            <a:r>
              <a:rPr lang="en-US" sz="2000" u="sng" dirty="0"/>
              <a:t> </a:t>
            </a:r>
            <a:r>
              <a:rPr lang="en-US" sz="2000" u="sng" dirty="0" err="1"/>
              <a:t>gamă</a:t>
            </a:r>
            <a:r>
              <a:rPr lang="en-US" sz="2000" u="sng" dirty="0"/>
              <a:t> a </a:t>
            </a:r>
            <a:r>
              <a:rPr lang="en-US" sz="2000" u="sng" dirty="0" err="1"/>
              <a:t>sistemelor</a:t>
            </a:r>
            <a:r>
              <a:rPr lang="en-US" sz="2000" u="sng" dirty="0"/>
              <a:t> de </a:t>
            </a:r>
            <a:r>
              <a:rPr lang="en-US" sz="2000" u="sng" dirty="0" err="1"/>
              <a:t>învăţământ</a:t>
            </a:r>
            <a:r>
              <a:rPr lang="en-US" sz="2000" dirty="0" smtClean="0"/>
              <a:t>.</a:t>
            </a:r>
            <a:endParaRPr lang="en-US" sz="2000" dirty="0"/>
          </a:p>
        </p:txBody>
      </p:sp>
      <p:sp>
        <p:nvSpPr>
          <p:cNvPr id="4" name="Slide Number Placeholder 3"/>
          <p:cNvSpPr>
            <a:spLocks noGrp="1"/>
          </p:cNvSpPr>
          <p:nvPr>
            <p:ph type="sldNum" sz="quarter" idx="12"/>
          </p:nvPr>
        </p:nvSpPr>
        <p:spPr>
          <a:xfrm>
            <a:off x="8610600" y="6356350"/>
            <a:ext cx="27432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632134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3823</Words>
  <Application>Microsoft Office PowerPoint</Application>
  <PresentationFormat>Widescreen</PresentationFormat>
  <Paragraphs>609</Paragraphs>
  <Slides>34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34</vt:i4>
      </vt:variant>
    </vt:vector>
  </HeadingPairs>
  <TitlesOfParts>
    <vt:vector size="42" baseType="lpstr">
      <vt:lpstr>Arial</vt:lpstr>
      <vt:lpstr>Calibri</vt:lpstr>
      <vt:lpstr>Calibri Light</vt:lpstr>
      <vt:lpstr>Times New Roman</vt:lpstr>
      <vt:lpstr>Trebuchet MS</vt:lpstr>
      <vt:lpstr>Wingdings 3</vt:lpstr>
      <vt:lpstr>Custom Design</vt:lpstr>
      <vt:lpstr>Office Theme</vt:lpstr>
      <vt:lpstr>         Corelare  ISCED-HG    </vt:lpstr>
      <vt:lpstr>LEGISLAȚIA Română –Legea educației naționale 1/2011</vt:lpstr>
      <vt:lpstr>LEGISLAȚIA Română –Legea educației naționale nr. 1/2011</vt:lpstr>
      <vt:lpstr>OUG 129/2000 -ACTUALIZATĂ </vt:lpstr>
      <vt:lpstr>CE VREM? VIITORUL EDUCATIEI = INTERNAȚIONALIZAREA ÎNVĂȚĂMÂNTULUI SUPERIOR </vt:lpstr>
      <vt:lpstr>RNCIS - un cadru European </vt:lpstr>
      <vt:lpstr>RNCIS - un cadru European </vt:lpstr>
      <vt:lpstr>STRUCTURA RNCIS ÎN URMA PUBLICĂRII ORDINULUI NR. 5686/2017 ȘI RECOMANDARE UE 2017</vt:lpstr>
      <vt:lpstr>CE ESTE ISCED?</vt:lpstr>
      <vt:lpstr>CE ESTE ISCED?</vt:lpstr>
      <vt:lpstr>CLASIFICAREA INTERNAȚIONALĂ STANDARD A EDUCAȚIEI:  DOMENIILE EDUCAȚIE ȘI FORMARE 2013 (ISCED-F)</vt:lpstr>
      <vt:lpstr>ROLUL ISCED ÎN SISTEMUL DE EDUCAȚIE </vt:lpstr>
      <vt:lpstr>NIVELURILE ISCED - 2013</vt:lpstr>
      <vt:lpstr>NIVELURILE ISCED-F</vt:lpstr>
      <vt:lpstr>ISCED-F – SISTEM TAXONOMIC</vt:lpstr>
      <vt:lpstr>ISCED–F – DOMENII LARGI </vt:lpstr>
      <vt:lpstr>NOMENCLATORUL DOMENIILOR ŞI AL SPECIALIZĂRILOR/  PROGRAMELOR DE STUDII UNIVERSITARE HG/ 2018-2019</vt:lpstr>
      <vt:lpstr>CORELAREA ISCED F 2013 CU DOMENIILE DIN ROMÂNIA</vt:lpstr>
      <vt:lpstr>STABILIREA DOMENIULUI ISCED PRIN INTERMEDIUL  COMPETENȚELOR - ASPECTE GENERALE -</vt:lpstr>
      <vt:lpstr>STABILIREA DOMENIULUI ISCED PRIN INTERMEDIUL  COMPETENȚELOR - ASPECTE GENERALE -</vt:lpstr>
      <vt:lpstr>Stiinte ingineresti </vt:lpstr>
      <vt:lpstr>continuare</vt:lpstr>
      <vt:lpstr>Continuare </vt:lpstr>
      <vt:lpstr>Continuare </vt:lpstr>
      <vt:lpstr>ISCED </vt:lpstr>
      <vt:lpstr>continuare</vt:lpstr>
      <vt:lpstr>CORELAREA ISCED F 2013 CU DOMENIILE DIN ROMÂNIA ȘTIINȚE INGINEREȘTI</vt:lpstr>
      <vt:lpstr>Universitatea Tehnică de Construcții București</vt:lpstr>
      <vt:lpstr>2 - ȘTIINȚE UMANISTE ȘI ARTE</vt:lpstr>
      <vt:lpstr>7-INGINERIE, PRODUCŢIE ŞI CONSTRUCŢII </vt:lpstr>
      <vt:lpstr>7-INGINERIE, PRODUCŢIE ŞI CONSTRUCŢII </vt:lpstr>
      <vt:lpstr>7-INGINERIE, PRODUCŢIE ŞI CONSTRUCŢII </vt:lpstr>
      <vt:lpstr>7-INGINERIE, PRODUCŢIE ŞI CONSTRUCŢII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Corelare  ISCED-HG    </dc:title>
  <cp:lastModifiedBy>Windows User</cp:lastModifiedBy>
  <cp:revision>1</cp:revision>
  <dcterms:modified xsi:type="dcterms:W3CDTF">2019-04-09T08:35:52Z</dcterms:modified>
</cp:coreProperties>
</file>